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4575" r:id="rId5"/>
    <p:sldId id="4581" r:id="rId6"/>
    <p:sldId id="4647" r:id="rId7"/>
    <p:sldId id="4648" r:id="rId8"/>
    <p:sldId id="4649" r:id="rId9"/>
    <p:sldId id="4600" r:id="rId10"/>
    <p:sldId id="4663" r:id="rId11"/>
    <p:sldId id="4664" r:id="rId12"/>
    <p:sldId id="4667" r:id="rId13"/>
    <p:sldId id="4672" r:id="rId14"/>
    <p:sldId id="4671" r:id="rId15"/>
    <p:sldId id="4634" r:id="rId16"/>
    <p:sldId id="4635" r:id="rId17"/>
    <p:sldId id="4636" r:id="rId18"/>
    <p:sldId id="4633" r:id="rId19"/>
    <p:sldId id="4637" r:id="rId20"/>
    <p:sldId id="4638" r:id="rId21"/>
    <p:sldId id="4639" r:id="rId22"/>
    <p:sldId id="4640" r:id="rId23"/>
    <p:sldId id="4641" r:id="rId24"/>
    <p:sldId id="4642" r:id="rId25"/>
    <p:sldId id="4643" r:id="rId26"/>
    <p:sldId id="4645" r:id="rId27"/>
    <p:sldId id="4646" r:id="rId28"/>
    <p:sldId id="4662" r:id="rId29"/>
    <p:sldId id="4674" r:id="rId30"/>
    <p:sldId id="4675" r:id="rId31"/>
    <p:sldId id="4676" r:id="rId32"/>
    <p:sldId id="4680" r:id="rId33"/>
    <p:sldId id="4545" r:id="rId34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C3C"/>
    <a:srgbClr val="A2CA5F"/>
    <a:srgbClr val="888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80" autoAdjust="0"/>
    <p:restoredTop sz="93723" autoAdjust="0"/>
  </p:normalViewPr>
  <p:slideViewPr>
    <p:cSldViewPr snapToGrid="0" snapToObjects="1">
      <p:cViewPr varScale="1">
        <p:scale>
          <a:sx n="103" d="100"/>
          <a:sy n="103" d="100"/>
        </p:scale>
        <p:origin x="114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-464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66733" cy="468154"/>
          </a:xfrm>
          <a:prstGeom prst="rect">
            <a:avLst/>
          </a:prstGeom>
        </p:spPr>
        <p:txBody>
          <a:bodyPr vert="horz" lIns="93918" tIns="46959" rIns="93918" bIns="469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2"/>
            <a:ext cx="3066733" cy="468154"/>
          </a:xfrm>
          <a:prstGeom prst="rect">
            <a:avLst/>
          </a:prstGeom>
        </p:spPr>
        <p:txBody>
          <a:bodyPr vert="horz" lIns="93918" tIns="46959" rIns="93918" bIns="46959" rtlCol="0"/>
          <a:lstStyle>
            <a:lvl1pPr algn="r">
              <a:defRPr sz="1200"/>
            </a:lvl1pPr>
          </a:lstStyle>
          <a:p>
            <a:fld id="{1DC27499-85B8-4447-ADAC-D072D42EEBF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18" tIns="46959" rIns="93918" bIns="469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18" tIns="46959" rIns="93918" bIns="46959" rtlCol="0" anchor="b"/>
          <a:lstStyle>
            <a:lvl1pPr algn="r">
              <a:defRPr sz="1200"/>
            </a:lvl1pPr>
          </a:lstStyle>
          <a:p>
            <a:fld id="{252036D1-EFC4-C441-A2CC-BD733118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44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66733" cy="468154"/>
          </a:xfrm>
          <a:prstGeom prst="rect">
            <a:avLst/>
          </a:prstGeom>
        </p:spPr>
        <p:txBody>
          <a:bodyPr vert="horz" lIns="93918" tIns="46959" rIns="93918" bIns="469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2"/>
            <a:ext cx="3066733" cy="468154"/>
          </a:xfrm>
          <a:prstGeom prst="rect">
            <a:avLst/>
          </a:prstGeom>
        </p:spPr>
        <p:txBody>
          <a:bodyPr vert="horz" lIns="93918" tIns="46959" rIns="93918" bIns="46959" rtlCol="0"/>
          <a:lstStyle>
            <a:lvl1pPr algn="r">
              <a:defRPr sz="1200"/>
            </a:lvl1pPr>
          </a:lstStyle>
          <a:p>
            <a:fld id="{477720A0-97CA-9D49-8290-BBCD84C5E1A2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40463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18" tIns="46959" rIns="93918" bIns="469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18" tIns="46959" rIns="93918" bIns="469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18" tIns="46959" rIns="93918" bIns="469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18" tIns="46959" rIns="93918" bIns="46959" rtlCol="0" anchor="b"/>
          <a:lstStyle>
            <a:lvl1pPr algn="r">
              <a:defRPr sz="1200"/>
            </a:lvl1pPr>
          </a:lstStyle>
          <a:p>
            <a:fld id="{0BC1E374-4646-BA4E-A782-0A2CCFFFE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458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1E374-4646-BA4E-A782-0A2CCFFFE0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89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of these items Congress needs to act on in order to make permanent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1E374-4646-BA4E-A782-0A2CCFFFE0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48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ATA Action – how mission – how each state is so different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1E374-4646-BA4E-A782-0A2CCFFFE0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24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1E374-4646-BA4E-A782-0A2CCFFFE01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2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CC56E36-ADAE-E984-3426-8429B62363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E91ADBA-62B6-40F0-3D31-A6E87B27F113}"/>
              </a:ext>
            </a:extLst>
          </p:cNvPr>
          <p:cNvSpPr/>
          <p:nvPr userDrawn="1"/>
        </p:nvSpPr>
        <p:spPr>
          <a:xfrm>
            <a:off x="0" y="6367349"/>
            <a:ext cx="12192000" cy="490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A763ED9-5967-D0E2-8708-49D677780B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122363"/>
            <a:ext cx="670947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0" i="0" baseline="0">
                <a:solidFill>
                  <a:schemeClr val="bg1"/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9F0E0AA8-CFD2-8C11-1D40-3A3601D34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31140"/>
            <a:ext cx="5589494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8EED45-8405-BC25-33DD-1EF3E1AAD311}"/>
              </a:ext>
            </a:extLst>
          </p:cNvPr>
          <p:cNvCxnSpPr/>
          <p:nvPr userDrawn="1"/>
        </p:nvCxnSpPr>
        <p:spPr>
          <a:xfrm>
            <a:off x="838200" y="3687966"/>
            <a:ext cx="5589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8850192A-D393-68A8-AD90-F2227D410E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808436" y="410242"/>
            <a:ext cx="2632019" cy="1137433"/>
          </a:xfrm>
          <a:prstGeom prst="rect">
            <a:avLst/>
          </a:prstGeom>
        </p:spPr>
      </p:pic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5A36D683-BFD4-364A-786D-22DEFFEA12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9263" y="6491282"/>
            <a:ext cx="6242050" cy="275974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5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ivider 1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431E6CB-CB53-F20D-BC27-E1DAC69D4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857573-BE05-7045-7E15-99215EF65EBA}"/>
              </a:ext>
            </a:extLst>
          </p:cNvPr>
          <p:cNvSpPr/>
          <p:nvPr userDrawn="1"/>
        </p:nvSpPr>
        <p:spPr>
          <a:xfrm>
            <a:off x="0" y="1288374"/>
            <a:ext cx="12192000" cy="556962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8480" y="1446668"/>
            <a:ext cx="11298275" cy="44581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78481" y="90744"/>
            <a:ext cx="9207960" cy="1067003"/>
          </a:xfrm>
          <a:ln>
            <a:noFill/>
          </a:ln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accent1"/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6B4624D-E16D-A204-ADE2-F229C17631B3}"/>
              </a:ext>
            </a:extLst>
          </p:cNvPr>
          <p:cNvSpPr txBox="1">
            <a:spLocks/>
          </p:cNvSpPr>
          <p:nvPr userDrawn="1"/>
        </p:nvSpPr>
        <p:spPr>
          <a:xfrm>
            <a:off x="9422968" y="6510156"/>
            <a:ext cx="2551719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C73FB-A1FF-1348-B90A-0259799B93B8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FC9955-BB91-6BCF-20F4-7E35D7AE00C7}"/>
              </a:ext>
            </a:extLst>
          </p:cNvPr>
          <p:cNvCxnSpPr>
            <a:cxnSpLocks/>
          </p:cNvCxnSpPr>
          <p:nvPr userDrawn="1"/>
        </p:nvCxnSpPr>
        <p:spPr>
          <a:xfrm>
            <a:off x="0" y="1288374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32D2E5D-3180-34DF-F718-3FACF35840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03578" y="302487"/>
            <a:ext cx="1547554" cy="668779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6AE1E53-1AC3-238E-8E7C-BEB6E92C1C92}"/>
              </a:ext>
            </a:extLst>
          </p:cNvPr>
          <p:cNvSpPr txBox="1">
            <a:spLocks/>
          </p:cNvSpPr>
          <p:nvPr userDrawn="1"/>
        </p:nvSpPr>
        <p:spPr>
          <a:xfrm>
            <a:off x="2989263" y="6491282"/>
            <a:ext cx="6242050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COPYRIGHT 2023 AMERICAN TELEMEDICINE ASSOCIATION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3203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ivider 2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431E6CB-CB53-F20D-BC27-E1DAC69D4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857573-BE05-7045-7E15-99215EF65EBA}"/>
              </a:ext>
            </a:extLst>
          </p:cNvPr>
          <p:cNvSpPr/>
          <p:nvPr userDrawn="1"/>
        </p:nvSpPr>
        <p:spPr>
          <a:xfrm>
            <a:off x="0" y="1288374"/>
            <a:ext cx="12192000" cy="556962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8480" y="1446668"/>
            <a:ext cx="11298275" cy="44581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78481" y="90744"/>
            <a:ext cx="9207960" cy="1067003"/>
          </a:xfrm>
          <a:ln>
            <a:noFill/>
          </a:ln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accent1"/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6B4624D-E16D-A204-ADE2-F229C17631B3}"/>
              </a:ext>
            </a:extLst>
          </p:cNvPr>
          <p:cNvSpPr txBox="1">
            <a:spLocks/>
          </p:cNvSpPr>
          <p:nvPr userDrawn="1"/>
        </p:nvSpPr>
        <p:spPr>
          <a:xfrm>
            <a:off x="9422968" y="6510156"/>
            <a:ext cx="2551719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C73FB-A1FF-1348-B90A-0259799B93B8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FC9955-BB91-6BCF-20F4-7E35D7AE00C7}"/>
              </a:ext>
            </a:extLst>
          </p:cNvPr>
          <p:cNvCxnSpPr>
            <a:cxnSpLocks/>
          </p:cNvCxnSpPr>
          <p:nvPr userDrawn="1"/>
        </p:nvCxnSpPr>
        <p:spPr>
          <a:xfrm>
            <a:off x="0" y="1288374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DDCA8FD-1326-8C83-56DF-9CF90F48BC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03578" y="302487"/>
            <a:ext cx="1547554" cy="668779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6A7F966-F992-287D-0D3B-27BB0ADAD411}"/>
              </a:ext>
            </a:extLst>
          </p:cNvPr>
          <p:cNvSpPr txBox="1">
            <a:spLocks/>
          </p:cNvSpPr>
          <p:nvPr userDrawn="1"/>
        </p:nvSpPr>
        <p:spPr>
          <a:xfrm>
            <a:off x="2989263" y="6491282"/>
            <a:ext cx="6242050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COPYRIGHT 2023 AMERICAN TELEMEDICINE ASSOCIATION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80725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ivider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431E6CB-CB53-F20D-BC27-E1DAC69D4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857573-BE05-7045-7E15-99215EF65EBA}"/>
              </a:ext>
            </a:extLst>
          </p:cNvPr>
          <p:cNvSpPr/>
          <p:nvPr userDrawn="1"/>
        </p:nvSpPr>
        <p:spPr>
          <a:xfrm>
            <a:off x="0" y="1288374"/>
            <a:ext cx="12192000" cy="556962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8480" y="5710336"/>
            <a:ext cx="11298275" cy="57632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78481" y="90744"/>
            <a:ext cx="9207960" cy="1067003"/>
          </a:xfrm>
          <a:ln>
            <a:noFill/>
          </a:ln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accent1"/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6B4624D-E16D-A204-ADE2-F229C17631B3}"/>
              </a:ext>
            </a:extLst>
          </p:cNvPr>
          <p:cNvSpPr txBox="1">
            <a:spLocks/>
          </p:cNvSpPr>
          <p:nvPr userDrawn="1"/>
        </p:nvSpPr>
        <p:spPr>
          <a:xfrm>
            <a:off x="9422968" y="6510156"/>
            <a:ext cx="2551719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C73FB-A1FF-1348-B90A-0259799B93B8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FC9955-BB91-6BCF-20F4-7E35D7AE00C7}"/>
              </a:ext>
            </a:extLst>
          </p:cNvPr>
          <p:cNvCxnSpPr>
            <a:cxnSpLocks/>
          </p:cNvCxnSpPr>
          <p:nvPr userDrawn="1"/>
        </p:nvCxnSpPr>
        <p:spPr>
          <a:xfrm>
            <a:off x="0" y="1288374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196AE9B-0098-1FEA-004D-5A21C4CB78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03578" y="302487"/>
            <a:ext cx="1547554" cy="668779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8F0C5ED-7BEB-D6AD-FA27-E4F1F496936F}"/>
              </a:ext>
            </a:extLst>
          </p:cNvPr>
          <p:cNvSpPr txBox="1">
            <a:spLocks/>
          </p:cNvSpPr>
          <p:nvPr userDrawn="1"/>
        </p:nvSpPr>
        <p:spPr>
          <a:xfrm>
            <a:off x="2989263" y="6491282"/>
            <a:ext cx="6242050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COPYRIGHT 2023 AMERICAN TELEMEDICINE ASSOCIATION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06088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divider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431E6CB-CB53-F20D-BC27-E1DAC69D4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857573-BE05-7045-7E15-99215EF65EBA}"/>
              </a:ext>
            </a:extLst>
          </p:cNvPr>
          <p:cNvSpPr/>
          <p:nvPr userDrawn="1"/>
        </p:nvSpPr>
        <p:spPr>
          <a:xfrm>
            <a:off x="0" y="1288374"/>
            <a:ext cx="12192000" cy="556962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78481" y="90744"/>
            <a:ext cx="9207960" cy="1067003"/>
          </a:xfrm>
          <a:ln>
            <a:noFill/>
          </a:ln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accent1"/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6B4624D-E16D-A204-ADE2-F229C17631B3}"/>
              </a:ext>
            </a:extLst>
          </p:cNvPr>
          <p:cNvSpPr txBox="1">
            <a:spLocks/>
          </p:cNvSpPr>
          <p:nvPr userDrawn="1"/>
        </p:nvSpPr>
        <p:spPr>
          <a:xfrm>
            <a:off x="9422968" y="6510156"/>
            <a:ext cx="2551719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C73FB-A1FF-1348-B90A-0259799B93B8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FC9955-BB91-6BCF-20F4-7E35D7AE00C7}"/>
              </a:ext>
            </a:extLst>
          </p:cNvPr>
          <p:cNvCxnSpPr>
            <a:cxnSpLocks/>
          </p:cNvCxnSpPr>
          <p:nvPr userDrawn="1"/>
        </p:nvCxnSpPr>
        <p:spPr>
          <a:xfrm>
            <a:off x="0" y="1288374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43817A5-E4B3-FB3C-581A-008E63BCCC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03578" y="302487"/>
            <a:ext cx="1547554" cy="668779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B541B87-B4B6-D5AA-919A-77DDA92475F7}"/>
              </a:ext>
            </a:extLst>
          </p:cNvPr>
          <p:cNvSpPr txBox="1">
            <a:spLocks/>
          </p:cNvSpPr>
          <p:nvPr userDrawn="1"/>
        </p:nvSpPr>
        <p:spPr>
          <a:xfrm>
            <a:off x="2989263" y="6491282"/>
            <a:ext cx="6242050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COPYRIGHT 2023 AMERICAN TELEMEDICINE ASSOCIATION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36455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431E6CB-CB53-F20D-BC27-E1DAC69D4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760229" y="1420988"/>
            <a:ext cx="4953289" cy="1546147"/>
          </a:xfrm>
          <a:ln>
            <a:noFill/>
          </a:ln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accent1"/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6B4624D-E16D-A204-ADE2-F229C17631B3}"/>
              </a:ext>
            </a:extLst>
          </p:cNvPr>
          <p:cNvSpPr txBox="1">
            <a:spLocks/>
          </p:cNvSpPr>
          <p:nvPr userDrawn="1"/>
        </p:nvSpPr>
        <p:spPr>
          <a:xfrm>
            <a:off x="9422968" y="6510156"/>
            <a:ext cx="2551719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C73FB-A1FF-1348-B90A-0259799B93B8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0107BAE-80D2-B6AB-120A-1F551E654A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7756" y="352073"/>
            <a:ext cx="6131325" cy="571169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23E207-CA25-C582-4422-422A5CECAA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9623" y="3207919"/>
            <a:ext cx="4933895" cy="2696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3A16AB-4CFF-1876-CABD-F2614E9CF1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03578" y="302487"/>
            <a:ext cx="1547554" cy="668779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F615C0CE-51AB-5439-B4DB-937BF3BB3BC0}"/>
              </a:ext>
            </a:extLst>
          </p:cNvPr>
          <p:cNvSpPr txBox="1">
            <a:spLocks/>
          </p:cNvSpPr>
          <p:nvPr userDrawn="1"/>
        </p:nvSpPr>
        <p:spPr>
          <a:xfrm>
            <a:off x="2989263" y="6491282"/>
            <a:ext cx="6242050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COPYRIGHT 2023 AMERICAN TELEMEDICINE ASSOCIATION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09327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431E6CB-CB53-F20D-BC27-E1DAC69D4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6B4624D-E16D-A204-ADE2-F229C17631B3}"/>
              </a:ext>
            </a:extLst>
          </p:cNvPr>
          <p:cNvSpPr txBox="1">
            <a:spLocks/>
          </p:cNvSpPr>
          <p:nvPr userDrawn="1"/>
        </p:nvSpPr>
        <p:spPr>
          <a:xfrm>
            <a:off x="9422968" y="6510156"/>
            <a:ext cx="2551719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C73FB-A1FF-1348-B90A-0259799B93B8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23E207-CA25-C582-4422-422A5CECAA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0229" y="3207919"/>
            <a:ext cx="4953289" cy="2696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E2AE54-F66C-8523-C832-8C69A964AB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60229" y="1420988"/>
            <a:ext cx="4953289" cy="1546147"/>
          </a:xfrm>
          <a:ln>
            <a:noFill/>
          </a:ln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accent1"/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95CDDC2-D383-B9BB-9086-2BE8FA4BFA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7756" y="352073"/>
            <a:ext cx="6131325" cy="571169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C3A90F-8C88-C527-DE57-8D8000F56A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03578" y="302487"/>
            <a:ext cx="1547554" cy="668779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DE2F58D-AADB-63EC-B321-5DB49690C6A6}"/>
              </a:ext>
            </a:extLst>
          </p:cNvPr>
          <p:cNvSpPr txBox="1">
            <a:spLocks/>
          </p:cNvSpPr>
          <p:nvPr userDrawn="1"/>
        </p:nvSpPr>
        <p:spPr>
          <a:xfrm>
            <a:off x="2989263" y="6491282"/>
            <a:ext cx="6242050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COPYRIGHT 2023 AMERICAN TELEMEDICINE ASSOCIATION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06463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1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DD6D8B66-1665-9F30-2897-446DEC107F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73067" y="1446668"/>
            <a:ext cx="5340451" cy="448044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047E256-CC13-5E35-AE37-3D0D867C5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481" y="90744"/>
            <a:ext cx="9207960" cy="1067003"/>
          </a:xfrm>
          <a:ln>
            <a:noFill/>
          </a:ln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accent1"/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E5F2926-9B6D-9B17-0B72-709B5EA582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481" y="1446668"/>
            <a:ext cx="5617520" cy="44581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5840A0C8-5B48-F6DD-D036-0B13B9FD54C0}"/>
              </a:ext>
            </a:extLst>
          </p:cNvPr>
          <p:cNvSpPr txBox="1">
            <a:spLocks/>
          </p:cNvSpPr>
          <p:nvPr userDrawn="1"/>
        </p:nvSpPr>
        <p:spPr>
          <a:xfrm>
            <a:off x="9422968" y="6510156"/>
            <a:ext cx="2551719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C73FB-A1FF-1348-B90A-0259799B93B8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4E934B-0E3A-DBB5-BBDA-735AFE0E1E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03578" y="302487"/>
            <a:ext cx="1547554" cy="668779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CEAE639-5C51-FC65-4521-6B1E4A8FBBF5}"/>
              </a:ext>
            </a:extLst>
          </p:cNvPr>
          <p:cNvSpPr txBox="1">
            <a:spLocks/>
          </p:cNvSpPr>
          <p:nvPr userDrawn="1"/>
        </p:nvSpPr>
        <p:spPr>
          <a:xfrm>
            <a:off x="2989263" y="6491282"/>
            <a:ext cx="6242050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COPYRIGHT 2023 AMERICAN TELEMEDICINE ASSOCIATION – ALL RIGHTS RESERVED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DD6D8B66-1665-9F30-2897-446DEC107F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73067" y="1446668"/>
            <a:ext cx="5340451" cy="448044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047E256-CC13-5E35-AE37-3D0D867C5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481" y="90744"/>
            <a:ext cx="9207960" cy="1067003"/>
          </a:xfrm>
          <a:ln>
            <a:noFill/>
          </a:ln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accent1"/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E5F2926-9B6D-9B17-0B72-709B5EA582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481" y="1446668"/>
            <a:ext cx="5617520" cy="44581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5840A0C8-5B48-F6DD-D036-0B13B9FD54C0}"/>
              </a:ext>
            </a:extLst>
          </p:cNvPr>
          <p:cNvSpPr txBox="1">
            <a:spLocks/>
          </p:cNvSpPr>
          <p:nvPr userDrawn="1"/>
        </p:nvSpPr>
        <p:spPr>
          <a:xfrm>
            <a:off x="9422968" y="6510156"/>
            <a:ext cx="2551719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C73FB-A1FF-1348-B90A-0259799B93B8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4AB5B0-2439-268E-81A6-C4ECDA6D1F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03578" y="302487"/>
            <a:ext cx="1547554" cy="668779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E63FF6E-B04B-9187-8B88-7C17CA59CF06}"/>
              </a:ext>
            </a:extLst>
          </p:cNvPr>
          <p:cNvSpPr txBox="1">
            <a:spLocks/>
          </p:cNvSpPr>
          <p:nvPr userDrawn="1"/>
        </p:nvSpPr>
        <p:spPr>
          <a:xfrm>
            <a:off x="2989263" y="6491282"/>
            <a:ext cx="6242050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COPYRIGHT 2023 AMERICAN TELEMEDICINE ASSOCIATION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59704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entered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DD6D8B66-1665-9F30-2897-446DEC107F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047E256-CC13-5E35-AE37-3D0D867C5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863" y="971267"/>
            <a:ext cx="11298274" cy="1589076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sz="3600" b="0" i="0">
                <a:solidFill>
                  <a:schemeClr val="accent1"/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E5F2926-9B6D-9B17-0B72-709B5EA582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863" y="2774196"/>
            <a:ext cx="11298275" cy="313065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49043FF6-DF4C-6291-6327-49685270B13E}"/>
              </a:ext>
            </a:extLst>
          </p:cNvPr>
          <p:cNvSpPr txBox="1">
            <a:spLocks/>
          </p:cNvSpPr>
          <p:nvPr userDrawn="1"/>
        </p:nvSpPr>
        <p:spPr>
          <a:xfrm>
            <a:off x="9422968" y="6510156"/>
            <a:ext cx="2551719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C73FB-A1FF-1348-B90A-0259799B93B8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650D94-11B5-C51A-0BF8-B7E48A0990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03578" y="302487"/>
            <a:ext cx="1547554" cy="668779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B3AE7E2-C5C2-E4B5-810B-F2F396B52781}"/>
              </a:ext>
            </a:extLst>
          </p:cNvPr>
          <p:cNvSpPr txBox="1">
            <a:spLocks/>
          </p:cNvSpPr>
          <p:nvPr userDrawn="1"/>
        </p:nvSpPr>
        <p:spPr>
          <a:xfrm>
            <a:off x="2989263" y="6491282"/>
            <a:ext cx="6242050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COPYRIGHT 2023 AMERICAN TELEMEDICINE ASSOCIATION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82917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entered 2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DD6D8B66-1665-9F30-2897-446DEC107F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047E256-CC13-5E35-AE37-3D0D867C5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863" y="971267"/>
            <a:ext cx="11298274" cy="1589076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sz="3600" b="0" i="0">
                <a:solidFill>
                  <a:schemeClr val="accent1"/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E5F2926-9B6D-9B17-0B72-709B5EA582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863" y="2774196"/>
            <a:ext cx="11298275" cy="313065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6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49043FF6-DF4C-6291-6327-49685270B13E}"/>
              </a:ext>
            </a:extLst>
          </p:cNvPr>
          <p:cNvSpPr txBox="1">
            <a:spLocks/>
          </p:cNvSpPr>
          <p:nvPr userDrawn="1"/>
        </p:nvSpPr>
        <p:spPr>
          <a:xfrm>
            <a:off x="9422968" y="6510156"/>
            <a:ext cx="2551719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C73FB-A1FF-1348-B90A-0259799B93B8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9A53A5-37E4-4351-00BF-8437DDC0DB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03578" y="302487"/>
            <a:ext cx="1547554" cy="668779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DDD2828-7859-90A9-BE4B-930895A3A118}"/>
              </a:ext>
            </a:extLst>
          </p:cNvPr>
          <p:cNvSpPr txBox="1">
            <a:spLocks/>
          </p:cNvSpPr>
          <p:nvPr userDrawn="1"/>
        </p:nvSpPr>
        <p:spPr>
          <a:xfrm>
            <a:off x="2989263" y="6491282"/>
            <a:ext cx="6242050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COPYRIGHT 2023 AMERICAN TELEMEDICINE ASSOCIATION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5340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6C52B977-78AB-A73F-398A-8CF840239B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121832" y="1270860"/>
            <a:ext cx="9481256" cy="4506657"/>
          </a:xfrm>
        </p:spPr>
        <p:txBody>
          <a:bodyPr anchor="ctr">
            <a:normAutofit/>
          </a:bodyPr>
          <a:lstStyle>
            <a:lvl1pPr algn="l">
              <a:defRPr sz="5400" b="0" i="0">
                <a:solidFill>
                  <a:schemeClr val="bg1"/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3133B3-F678-DC2F-BF2E-9DBEA1DB2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01888" y="301757"/>
            <a:ext cx="1550935" cy="670240"/>
          </a:xfrm>
          <a:prstGeom prst="rect">
            <a:avLst/>
          </a:prstGeom>
        </p:spPr>
      </p:pic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18AC05D-516F-AE17-E03A-098F76165F0E}"/>
              </a:ext>
            </a:extLst>
          </p:cNvPr>
          <p:cNvSpPr txBox="1">
            <a:spLocks/>
          </p:cNvSpPr>
          <p:nvPr userDrawn="1"/>
        </p:nvSpPr>
        <p:spPr>
          <a:xfrm>
            <a:off x="9422968" y="6510156"/>
            <a:ext cx="2551719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C73FB-A1FF-1348-B90A-0259799B93B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A6142BF-EF2D-9495-7510-70AC6AD97118}"/>
              </a:ext>
            </a:extLst>
          </p:cNvPr>
          <p:cNvSpPr txBox="1">
            <a:spLocks/>
          </p:cNvSpPr>
          <p:nvPr userDrawn="1"/>
        </p:nvSpPr>
        <p:spPr>
          <a:xfrm>
            <a:off x="2989263" y="6491282"/>
            <a:ext cx="6242050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COPYRIGHT 2023 AMERICAN TELEMEDICINE ASSOCIATION – ALL RIGHTS RESERVED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centered 1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DD6D8B66-1665-9F30-2897-446DEC107F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047E256-CC13-5E35-AE37-3D0D867C5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863" y="971267"/>
            <a:ext cx="11298274" cy="1589076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sz="3600" b="0" i="0">
                <a:solidFill>
                  <a:schemeClr val="accent1"/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49043FF6-DF4C-6291-6327-49685270B13E}"/>
              </a:ext>
            </a:extLst>
          </p:cNvPr>
          <p:cNvSpPr txBox="1">
            <a:spLocks/>
          </p:cNvSpPr>
          <p:nvPr userDrawn="1"/>
        </p:nvSpPr>
        <p:spPr>
          <a:xfrm>
            <a:off x="9422968" y="6510156"/>
            <a:ext cx="2551719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C73FB-A1FF-1348-B90A-0259799B93B8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665CBEE-8480-9499-8ED4-97BBF892CF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481" y="2864076"/>
            <a:ext cx="3566241" cy="80243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1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D225725-2EF8-A86F-0511-873A2A51D0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7167" y="2855168"/>
            <a:ext cx="3566241" cy="80243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1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0B5C289-E80A-B2A9-5F56-F053E59314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47278" y="2855168"/>
            <a:ext cx="3566241" cy="80243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1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C14E69C-F478-3EB1-A8E8-F0EA337418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8481" y="3850259"/>
            <a:ext cx="3566241" cy="177567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7EE51A-97EE-237C-370F-7D087A3070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27167" y="3841351"/>
            <a:ext cx="3566241" cy="177567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06D42F5-CCE9-2AF7-9E6B-230419627E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47278" y="3841351"/>
            <a:ext cx="3566241" cy="177567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6E8980-94EB-F7E2-2D1B-3C42504C24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03578" y="302487"/>
            <a:ext cx="1547554" cy="668779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53C508A-7AB6-9BC9-DBF7-38255C0FE288}"/>
              </a:ext>
            </a:extLst>
          </p:cNvPr>
          <p:cNvSpPr txBox="1">
            <a:spLocks/>
          </p:cNvSpPr>
          <p:nvPr userDrawn="1"/>
        </p:nvSpPr>
        <p:spPr>
          <a:xfrm>
            <a:off x="2989263" y="6491282"/>
            <a:ext cx="6242050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COPYRIGHT 2023 AMERICAN TELEMEDICINE ASSOCIATION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71362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centered 2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DD6D8B66-1665-9F30-2897-446DEC107F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047E256-CC13-5E35-AE37-3D0D867C5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863" y="971267"/>
            <a:ext cx="11298274" cy="1589076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sz="3600" b="0" i="0">
                <a:solidFill>
                  <a:schemeClr val="accent1"/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49043FF6-DF4C-6291-6327-49685270B13E}"/>
              </a:ext>
            </a:extLst>
          </p:cNvPr>
          <p:cNvSpPr txBox="1">
            <a:spLocks/>
          </p:cNvSpPr>
          <p:nvPr userDrawn="1"/>
        </p:nvSpPr>
        <p:spPr>
          <a:xfrm>
            <a:off x="9422968" y="6510156"/>
            <a:ext cx="2551719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C73FB-A1FF-1348-B90A-0259799B93B8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665CBEE-8480-9499-8ED4-97BBF892CF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481" y="2864076"/>
            <a:ext cx="3566241" cy="80243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1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D225725-2EF8-A86F-0511-873A2A51D0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7167" y="2855168"/>
            <a:ext cx="3566241" cy="80243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1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0B5C289-E80A-B2A9-5F56-F053E59314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47278" y="2855168"/>
            <a:ext cx="3566241" cy="80243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1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C14E69C-F478-3EB1-A8E8-F0EA337418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8481" y="3850259"/>
            <a:ext cx="3566241" cy="177567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7EE51A-97EE-237C-370F-7D087A3070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27167" y="3841351"/>
            <a:ext cx="3566241" cy="177567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06D42F5-CCE9-2AF7-9E6B-230419627E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47278" y="3841351"/>
            <a:ext cx="3566241" cy="177567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2AE257-34C6-3DCA-9FCE-74ECE2FCC2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03578" y="302487"/>
            <a:ext cx="1547554" cy="668779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40F98DB-4339-73CB-4970-BEBDA14F8F83}"/>
              </a:ext>
            </a:extLst>
          </p:cNvPr>
          <p:cNvSpPr txBox="1">
            <a:spLocks/>
          </p:cNvSpPr>
          <p:nvPr userDrawn="1"/>
        </p:nvSpPr>
        <p:spPr>
          <a:xfrm>
            <a:off x="2989263" y="6491282"/>
            <a:ext cx="6242050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COPYRIGHT 2023 AMERICAN TELEMEDICINE ASSOCIATION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99524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ntent centered 2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DD6D8B66-1665-9F30-2897-446DEC107F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49043FF6-DF4C-6291-6327-49685270B13E}"/>
              </a:ext>
            </a:extLst>
          </p:cNvPr>
          <p:cNvSpPr txBox="1">
            <a:spLocks/>
          </p:cNvSpPr>
          <p:nvPr userDrawn="1"/>
        </p:nvSpPr>
        <p:spPr>
          <a:xfrm>
            <a:off x="9422968" y="6510156"/>
            <a:ext cx="2551719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C73FB-A1FF-1348-B90A-0259799B93B8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5B3E2BC-CB41-B724-54A1-C19257D568C4}"/>
              </a:ext>
            </a:extLst>
          </p:cNvPr>
          <p:cNvSpPr txBox="1">
            <a:spLocks/>
          </p:cNvSpPr>
          <p:nvPr userDrawn="1"/>
        </p:nvSpPr>
        <p:spPr>
          <a:xfrm>
            <a:off x="2989263" y="6491282"/>
            <a:ext cx="6242050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COPYRIGHT 2023 AMERICAN TELEMEDICINE ASSOCIATION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17739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centered 2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047E256-CC13-5E35-AE37-3D0D867C5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863" y="176728"/>
            <a:ext cx="11298274" cy="1589076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sz="3600" b="0" i="0">
                <a:solidFill>
                  <a:schemeClr val="accent1"/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CBDE42-86FE-CEA8-F832-09195D2BE3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03578" y="302487"/>
            <a:ext cx="1547554" cy="66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4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51363A60-51F1-9653-4CBC-E01C2E1BED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A3C8E0D-AC03-ECE8-AF92-592A7E3CB0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863" y="2954944"/>
            <a:ext cx="11298274" cy="1350780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sz="6000" b="0" i="0">
                <a:solidFill>
                  <a:schemeClr val="bg1"/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BDFDEA-8323-C162-5838-FC0FF0A77A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33148" y="1513420"/>
            <a:ext cx="3125704" cy="135078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0DF275B-7165-6A64-57A4-9E0D1672BA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863" y="4491998"/>
            <a:ext cx="11298275" cy="159912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9464A97-6EE4-E994-C6B6-5D116F728CC9}"/>
              </a:ext>
            </a:extLst>
          </p:cNvPr>
          <p:cNvSpPr txBox="1">
            <a:spLocks/>
          </p:cNvSpPr>
          <p:nvPr userDrawn="1"/>
        </p:nvSpPr>
        <p:spPr>
          <a:xfrm>
            <a:off x="2989263" y="6491282"/>
            <a:ext cx="6242050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COPYRIGHT 2023 AMERICAN TELEMEDICINE ASSOCIATION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31882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content centered 2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DD6D8B66-1665-9F30-2897-446DEC107F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28FC39-EEE2-0D29-BAF7-C593C28AC4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89263" y="6491282"/>
            <a:ext cx="6242050" cy="2759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COPYRIGHT 2021 AMERICAN TELEMEDICINE ASSOCIATION – ALL RIGHTS RESERVED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49043FF6-DF4C-6291-6327-49685270B13E}"/>
              </a:ext>
            </a:extLst>
          </p:cNvPr>
          <p:cNvSpPr txBox="1">
            <a:spLocks/>
          </p:cNvSpPr>
          <p:nvPr userDrawn="1"/>
        </p:nvSpPr>
        <p:spPr>
          <a:xfrm>
            <a:off x="9422968" y="6510156"/>
            <a:ext cx="2551719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C73FB-A1FF-1348-B90A-0259799B93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431E6CB-CB53-F20D-BC27-E1DAC69D4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8480" y="1446668"/>
            <a:ext cx="11298275" cy="44581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78481" y="90744"/>
            <a:ext cx="9207960" cy="1067003"/>
          </a:xfrm>
          <a:ln>
            <a:noFill/>
          </a:ln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accent1"/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825D85-9926-27F2-50D4-DB0B87CAE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03578" y="302487"/>
            <a:ext cx="1547554" cy="668779"/>
          </a:xfrm>
          <a:prstGeom prst="rect">
            <a:avLst/>
          </a:prstGeom>
        </p:spPr>
      </p:pic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BC3975F-88A0-97FB-D176-A0AE33E9A9E2}"/>
              </a:ext>
            </a:extLst>
          </p:cNvPr>
          <p:cNvSpPr txBox="1">
            <a:spLocks/>
          </p:cNvSpPr>
          <p:nvPr userDrawn="1"/>
        </p:nvSpPr>
        <p:spPr>
          <a:xfrm>
            <a:off x="9422968" y="6510156"/>
            <a:ext cx="2551719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C73FB-A1FF-1348-B90A-0259799B93B8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465014A-3B68-0676-95A6-22AD30749F1F}"/>
              </a:ext>
            </a:extLst>
          </p:cNvPr>
          <p:cNvSpPr txBox="1">
            <a:spLocks/>
          </p:cNvSpPr>
          <p:nvPr userDrawn="1"/>
        </p:nvSpPr>
        <p:spPr>
          <a:xfrm>
            <a:off x="2989263" y="6491282"/>
            <a:ext cx="6242050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COPYRIGHT 2023 AMERICAN TELEMEDICINE ASSOCIATION – ALL RIGHTS RESERVED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431E6CB-CB53-F20D-BC27-E1DAC69D4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8480" y="1446668"/>
            <a:ext cx="11298275" cy="44581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78481" y="90744"/>
            <a:ext cx="9207960" cy="1067003"/>
          </a:xfrm>
          <a:ln>
            <a:noFill/>
          </a:ln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accent1"/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BC3975F-88A0-97FB-D176-A0AE33E9A9E2}"/>
              </a:ext>
            </a:extLst>
          </p:cNvPr>
          <p:cNvSpPr txBox="1">
            <a:spLocks/>
          </p:cNvSpPr>
          <p:nvPr userDrawn="1"/>
        </p:nvSpPr>
        <p:spPr>
          <a:xfrm>
            <a:off x="9422968" y="6510156"/>
            <a:ext cx="2551719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C73FB-A1FF-1348-B90A-0259799B93B8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9AEF4A-DD0E-186A-76C9-9537F9ECF9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03578" y="302487"/>
            <a:ext cx="1547554" cy="668779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BF6BC87-3609-D033-4E3A-5BC94C5D2CBE}"/>
              </a:ext>
            </a:extLst>
          </p:cNvPr>
          <p:cNvSpPr txBox="1">
            <a:spLocks/>
          </p:cNvSpPr>
          <p:nvPr userDrawn="1"/>
        </p:nvSpPr>
        <p:spPr>
          <a:xfrm>
            <a:off x="2989263" y="6491282"/>
            <a:ext cx="6242050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COPYRIGHT 2023 AMERICAN TELEMEDICINE ASSOCIATION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6285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431E6CB-CB53-F20D-BC27-E1DAC69D4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78481" y="90744"/>
            <a:ext cx="9207960" cy="1067003"/>
          </a:xfrm>
          <a:ln>
            <a:noFill/>
          </a:ln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accent1"/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BC3975F-88A0-97FB-D176-A0AE33E9A9E2}"/>
              </a:ext>
            </a:extLst>
          </p:cNvPr>
          <p:cNvSpPr txBox="1">
            <a:spLocks/>
          </p:cNvSpPr>
          <p:nvPr userDrawn="1"/>
        </p:nvSpPr>
        <p:spPr>
          <a:xfrm>
            <a:off x="9422968" y="6510156"/>
            <a:ext cx="2551719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C73FB-A1FF-1348-B90A-0259799B93B8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6854EC-5EED-FB6E-B528-3946799A93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03578" y="302487"/>
            <a:ext cx="1547554" cy="668779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55A6714-28EC-59AB-80FC-4648FBD67B83}"/>
              </a:ext>
            </a:extLst>
          </p:cNvPr>
          <p:cNvSpPr txBox="1">
            <a:spLocks/>
          </p:cNvSpPr>
          <p:nvPr userDrawn="1"/>
        </p:nvSpPr>
        <p:spPr>
          <a:xfrm>
            <a:off x="2989263" y="6491282"/>
            <a:ext cx="6242050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COPYRIGHT 2023 AMERICAN TELEMEDICINE ASSOCIATION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05840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1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431E6CB-CB53-F20D-BC27-E1DAC69D4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8481" y="1446668"/>
            <a:ext cx="5399806" cy="44581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78481" y="90744"/>
            <a:ext cx="9207960" cy="1067003"/>
          </a:xfrm>
          <a:ln>
            <a:noFill/>
          </a:ln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accent1"/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BC3975F-88A0-97FB-D176-A0AE33E9A9E2}"/>
              </a:ext>
            </a:extLst>
          </p:cNvPr>
          <p:cNvSpPr txBox="1">
            <a:spLocks/>
          </p:cNvSpPr>
          <p:nvPr userDrawn="1"/>
        </p:nvSpPr>
        <p:spPr>
          <a:xfrm>
            <a:off x="9422968" y="6510156"/>
            <a:ext cx="2551719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C73FB-A1FF-1348-B90A-0259799B93B8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0F956CD-73E6-D42E-FB2D-9DCBAFD98F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3713" y="1446668"/>
            <a:ext cx="5399806" cy="44581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B801B7-07E5-A3AF-A608-A4F61A9FA4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03578" y="302487"/>
            <a:ext cx="1547554" cy="668779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4CE4670-F95B-E371-CCA4-964F27E60D4D}"/>
              </a:ext>
            </a:extLst>
          </p:cNvPr>
          <p:cNvSpPr txBox="1">
            <a:spLocks/>
          </p:cNvSpPr>
          <p:nvPr userDrawn="1"/>
        </p:nvSpPr>
        <p:spPr>
          <a:xfrm>
            <a:off x="2989263" y="6491282"/>
            <a:ext cx="6242050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COPYRIGHT 2023 AMERICAN TELEMEDICINE ASSOCIATION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4041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2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431E6CB-CB53-F20D-BC27-E1DAC69D4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8481" y="1446668"/>
            <a:ext cx="5399806" cy="44581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78481" y="90744"/>
            <a:ext cx="9207960" cy="1067003"/>
          </a:xfrm>
          <a:ln>
            <a:noFill/>
          </a:ln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accent1"/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BC3975F-88A0-97FB-D176-A0AE33E9A9E2}"/>
              </a:ext>
            </a:extLst>
          </p:cNvPr>
          <p:cNvSpPr txBox="1">
            <a:spLocks/>
          </p:cNvSpPr>
          <p:nvPr userDrawn="1"/>
        </p:nvSpPr>
        <p:spPr>
          <a:xfrm>
            <a:off x="9422968" y="6510156"/>
            <a:ext cx="2551719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C73FB-A1FF-1348-B90A-0259799B93B8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0F956CD-73E6-D42E-FB2D-9DCBAFD98F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3713" y="1446668"/>
            <a:ext cx="5399806" cy="44581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1FF261-D918-592A-2772-C99FA5649F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03578" y="302487"/>
            <a:ext cx="1547554" cy="668779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F3D9C9FC-DD95-0829-988A-E6465D3B942F}"/>
              </a:ext>
            </a:extLst>
          </p:cNvPr>
          <p:cNvSpPr txBox="1">
            <a:spLocks/>
          </p:cNvSpPr>
          <p:nvPr userDrawn="1"/>
        </p:nvSpPr>
        <p:spPr>
          <a:xfrm>
            <a:off x="2989263" y="6491282"/>
            <a:ext cx="6242050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COPYRIGHT 2023 AMERICAN TELEMEDICINE ASSOCIATION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6433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1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431E6CB-CB53-F20D-BC27-E1DAC69D4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8481" y="1446668"/>
            <a:ext cx="3566241" cy="44581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78481" y="71870"/>
            <a:ext cx="9207960" cy="1085877"/>
          </a:xfrm>
          <a:ln>
            <a:noFill/>
          </a:ln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accent1"/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BC3975F-88A0-97FB-D176-A0AE33E9A9E2}"/>
              </a:ext>
            </a:extLst>
          </p:cNvPr>
          <p:cNvSpPr txBox="1">
            <a:spLocks/>
          </p:cNvSpPr>
          <p:nvPr userDrawn="1"/>
        </p:nvSpPr>
        <p:spPr>
          <a:xfrm>
            <a:off x="9422968" y="6510156"/>
            <a:ext cx="2551719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C73FB-A1FF-1348-B90A-0259799B93B8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0F956CD-73E6-D42E-FB2D-9DCBAFD98F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7167" y="1437760"/>
            <a:ext cx="3566241" cy="44581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66E0F06-2A55-8911-3B9A-89D54915E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47278" y="1437760"/>
            <a:ext cx="3566241" cy="44581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6E0A34-AC30-D474-4FA6-3C996A3968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03578" y="302487"/>
            <a:ext cx="1547554" cy="668779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1137F0B-1CDE-E64F-D9C7-51580450AEDA}"/>
              </a:ext>
            </a:extLst>
          </p:cNvPr>
          <p:cNvSpPr txBox="1">
            <a:spLocks/>
          </p:cNvSpPr>
          <p:nvPr userDrawn="1"/>
        </p:nvSpPr>
        <p:spPr>
          <a:xfrm>
            <a:off x="2989263" y="6491282"/>
            <a:ext cx="6242050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COPYRIGHT 2023 AMERICAN TELEMEDICINE ASSOCIATION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4487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2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431E6CB-CB53-F20D-BC27-E1DAC69D4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8481" y="1446668"/>
            <a:ext cx="3566241" cy="44581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78481" y="71870"/>
            <a:ext cx="9207960" cy="1085877"/>
          </a:xfrm>
          <a:ln>
            <a:noFill/>
          </a:ln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accent1"/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BC3975F-88A0-97FB-D176-A0AE33E9A9E2}"/>
              </a:ext>
            </a:extLst>
          </p:cNvPr>
          <p:cNvSpPr txBox="1">
            <a:spLocks/>
          </p:cNvSpPr>
          <p:nvPr userDrawn="1"/>
        </p:nvSpPr>
        <p:spPr>
          <a:xfrm>
            <a:off x="9422968" y="6510156"/>
            <a:ext cx="2551719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C73FB-A1FF-1348-B90A-0259799B93B8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0F956CD-73E6-D42E-FB2D-9DCBAFD98F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7167" y="1437760"/>
            <a:ext cx="3566241" cy="44581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66E0F06-2A55-8911-3B9A-89D54915E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47278" y="1437760"/>
            <a:ext cx="3566241" cy="44581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BEB6D9-E92F-6A4A-0BEF-D1D88F09ED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03578" y="302487"/>
            <a:ext cx="1547554" cy="668779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E69016E-D12C-5082-A484-D6D2B76C328A}"/>
              </a:ext>
            </a:extLst>
          </p:cNvPr>
          <p:cNvSpPr txBox="1">
            <a:spLocks/>
          </p:cNvSpPr>
          <p:nvPr userDrawn="1"/>
        </p:nvSpPr>
        <p:spPr>
          <a:xfrm>
            <a:off x="2989263" y="6491282"/>
            <a:ext cx="6242050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COPYRIGHT 2023 AMERICAN TELEMEDICINE ASSOCIATION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6546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FBCDDDC-FE44-BEC5-A958-7459321127C7}"/>
              </a:ext>
            </a:extLst>
          </p:cNvPr>
          <p:cNvSpPr txBox="1">
            <a:spLocks/>
          </p:cNvSpPr>
          <p:nvPr userDrawn="1"/>
        </p:nvSpPr>
        <p:spPr>
          <a:xfrm>
            <a:off x="9422968" y="6510156"/>
            <a:ext cx="2551719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C73FB-A1FF-1348-B90A-0259799B93B8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E2AA8A3-8F13-4B06-3D85-299B820B8505}"/>
              </a:ext>
            </a:extLst>
          </p:cNvPr>
          <p:cNvSpPr txBox="1">
            <a:spLocks/>
          </p:cNvSpPr>
          <p:nvPr userDrawn="1"/>
        </p:nvSpPr>
        <p:spPr>
          <a:xfrm>
            <a:off x="2989263" y="6491282"/>
            <a:ext cx="6242050" cy="27597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kern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COPYRIGHT 2023 AMERICAN TELEMEDICINE ASSOCIATION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3480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4" r:id="rId2"/>
    <p:sldLayoutId id="2147483673" r:id="rId3"/>
    <p:sldLayoutId id="2147483737" r:id="rId4"/>
    <p:sldLayoutId id="2147483742" r:id="rId5"/>
    <p:sldLayoutId id="2147483731" r:id="rId6"/>
    <p:sldLayoutId id="2147483738" r:id="rId7"/>
    <p:sldLayoutId id="2147483732" r:id="rId8"/>
    <p:sldLayoutId id="2147483739" r:id="rId9"/>
    <p:sldLayoutId id="2147483727" r:id="rId10"/>
    <p:sldLayoutId id="2147483736" r:id="rId11"/>
    <p:sldLayoutId id="2147483730" r:id="rId12"/>
    <p:sldLayoutId id="2147483751" r:id="rId13"/>
    <p:sldLayoutId id="2147483729" r:id="rId14"/>
    <p:sldLayoutId id="2147483740" r:id="rId15"/>
    <p:sldLayoutId id="2147483693" r:id="rId16"/>
    <p:sldLayoutId id="2147483735" r:id="rId17"/>
    <p:sldLayoutId id="2147483726" r:id="rId18"/>
    <p:sldLayoutId id="2147483734" r:id="rId19"/>
    <p:sldLayoutId id="2147483733" r:id="rId20"/>
    <p:sldLayoutId id="2147483741" r:id="rId21"/>
    <p:sldLayoutId id="2147483743" r:id="rId22"/>
    <p:sldLayoutId id="2147483750" r:id="rId23"/>
    <p:sldLayoutId id="2147483725" r:id="rId24"/>
    <p:sldLayoutId id="2147483754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cap="none">
          <a:solidFill>
            <a:srgbClr val="595959"/>
          </a:solidFill>
          <a:latin typeface="Merriweather" panose="02000000000000000000" pitchFamily="2" charset="77"/>
          <a:ea typeface="Merriweather" panose="02000000000000000000" pitchFamily="2" charset="77"/>
          <a:cs typeface="Merriweather" panose="02000000000000000000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healthintelligence.com/news/ama-69-of-physicians-use-audio-only-telehealth" TargetMode="External"/><Relationship Id="rId2" Type="http://schemas.openxmlformats.org/officeDocument/2006/relationships/hyperlink" Target="https://mhealthintelligence.com/news/audio-only-telehealth-supported-care-delivery-at-fqhcs-during-pandemi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jamanetwork.com/journals/jama/fullarticle/2803527?guestAccessKey=c82cff51-8a6c-4293-a88c-b97784112941&amp;utm_source=For_The_Media&amp;utm_medium=referral&amp;utm_campaign=ftm_links&amp;utm_content=tfl&amp;utm_term=041123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bill/118th-congress/senate-bill/1001/cosponsors?s=8&amp;r=1&amp;q=%7B%22search%22%3A%5B%22S+1001%22%5D%7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ongress.gov/bill/118th-congress/house-bill/824/text?s=3&amp;r=1&amp;q=%7B%22search%22%3A%5B%22walberg%22%5D%7D" TargetMode="External"/><Relationship Id="rId4" Type="http://schemas.openxmlformats.org/officeDocument/2006/relationships/hyperlink" Target="https://www.congress.gov/bill/118th-congress/house-bill/1843?q=%7B%22search%22%3A%5B%22HR+1843%22%5D%7D&amp;s=6&amp;r=1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kzebley@americantelemed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36E50-1172-4366-D81F-67E3B404C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2363"/>
            <a:ext cx="5879842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Telehealth Policy Trends and Outlook for the Future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AE5ABD-0DBC-C3D7-E6A1-819997C301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May 17, 2023</a:t>
            </a:r>
          </a:p>
          <a:p>
            <a:r>
              <a:rPr lang="en-US" dirty="0"/>
              <a:t>Kyle Zebley, Senior Vice President, Public Policy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1373FD-A20B-2347-E33B-2150B1A019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COPYRIGHT 2023 AMERICAN TELEMEDICINE ASSOCIATION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2736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4F69649-6D02-41A6-ACC0-55B47CEE0C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480" y="1446668"/>
            <a:ext cx="11298275" cy="445818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404040"/>
                </a:solidFill>
              </a:rPr>
              <a:t>95% of Medicare beneficiaries were satisfied with their most recent telehealth visit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404040"/>
                </a:solidFill>
              </a:rPr>
              <a:t>8 in 10 patients said their primary health issue was resolved with a telehealth visit</a:t>
            </a: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404040"/>
                </a:solidFill>
              </a:rPr>
              <a:t>About 40% of patients interact with providers more because of telehealth</a:t>
            </a: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404040"/>
                </a:solidFill>
              </a:rPr>
              <a:t>83% of patients had a good quality telehealth visit</a:t>
            </a: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</a:endParaRPr>
          </a:p>
          <a:p>
            <a:endParaRPr lang="en-US" dirty="0"/>
          </a:p>
          <a:p>
            <a:r>
              <a:rPr lang="en-US" sz="1000" dirty="0"/>
              <a:t>Sources: Bipartisan Policy Council, </a:t>
            </a:r>
            <a:r>
              <a:rPr lang="en-US" sz="1000" dirty="0" err="1"/>
              <a:t>GoodRx</a:t>
            </a:r>
            <a:r>
              <a:rPr lang="en-US" sz="1000" dirty="0"/>
              <a:t> Healthcare Survey, c19hcc.org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3F896660-719B-8BFC-505C-72C229976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81" y="90744"/>
            <a:ext cx="9207960" cy="1067003"/>
          </a:xfrm>
        </p:spPr>
        <p:txBody>
          <a:bodyPr/>
          <a:lstStyle/>
          <a:p>
            <a:r>
              <a:rPr lang="en-US" dirty="0"/>
              <a:t>Patient satisfaction and enthusiasm</a:t>
            </a:r>
          </a:p>
        </p:txBody>
      </p:sp>
    </p:spTree>
    <p:extLst>
      <p:ext uri="{BB962C8B-B14F-4D97-AF65-F5344CB8AC3E}">
        <p14:creationId xmlns:p14="http://schemas.microsoft.com/office/powerpoint/2010/main" val="202865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FD9F1CA-CA23-3830-291A-EC91B57C26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480" y="1446668"/>
            <a:ext cx="11298275" cy="445818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600" b="0" i="0" u="none" strike="noStrike" baseline="0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i="0" u="none" strike="noStrike" baseline="0" dirty="0">
                <a:solidFill>
                  <a:srgbClr val="404040"/>
                </a:solidFill>
              </a:rPr>
              <a:t>80% of providers reported that the overall level of care provided via telehealth was better or equal to that of in-person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b="0" i="0" u="none" strike="noStrike" baseline="0" dirty="0">
              <a:solidFill>
                <a:srgbClr val="40404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i="0" u="none" strike="noStrike" baseline="0" dirty="0">
                <a:solidFill>
                  <a:srgbClr val="404040"/>
                </a:solidFill>
              </a:rPr>
              <a:t>Over 70% of providers reported that telehealth had made patient continuity of care better or much better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b="0" i="0" u="none" strike="noStrike" baseline="0" dirty="0">
              <a:solidFill>
                <a:srgbClr val="40404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404040"/>
                </a:solidFill>
              </a:rPr>
              <a:t>64% of </a:t>
            </a:r>
            <a:r>
              <a:rPr lang="en-US" sz="2600" b="0" i="0" u="none" strike="noStrike" baseline="0" dirty="0">
                <a:solidFill>
                  <a:srgbClr val="404040"/>
                </a:solidFill>
              </a:rPr>
              <a:t>clinicians say telehealth enables more comprehensive quality care and 61% say it increases efficiency 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Source: Good Rx Healthcare Survey, 2021, Project Healthcare, Nashville Entrepreneur Center</a:t>
            </a:r>
            <a:endParaRPr lang="en-US" sz="1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52FB5B-806F-A5D8-B52D-AF7E802A4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81" y="90744"/>
            <a:ext cx="9207960" cy="1067003"/>
          </a:xfrm>
        </p:spPr>
        <p:txBody>
          <a:bodyPr/>
          <a:lstStyle/>
          <a:p>
            <a:r>
              <a:rPr lang="en-US" dirty="0"/>
              <a:t>Provider satisfaction</a:t>
            </a:r>
          </a:p>
        </p:txBody>
      </p:sp>
    </p:spTree>
    <p:extLst>
      <p:ext uri="{BB962C8B-B14F-4D97-AF65-F5344CB8AC3E}">
        <p14:creationId xmlns:p14="http://schemas.microsoft.com/office/powerpoint/2010/main" val="4067542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5FE19-829A-F9F0-AC95-A5CA57F8A8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FEDERAL POLICY</a:t>
            </a:r>
          </a:p>
        </p:txBody>
      </p:sp>
    </p:spTree>
    <p:extLst>
      <p:ext uri="{BB962C8B-B14F-4D97-AF65-F5344CB8AC3E}">
        <p14:creationId xmlns:p14="http://schemas.microsoft.com/office/powerpoint/2010/main" val="1565947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8FB59A7-16E2-D20A-4F14-44323435D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81" y="90744"/>
            <a:ext cx="7982938" cy="1067003"/>
          </a:xfrm>
        </p:spPr>
        <p:txBody>
          <a:bodyPr/>
          <a:lstStyle/>
          <a:p>
            <a:r>
              <a:rPr lang="en-US" dirty="0"/>
              <a:t>Federal priorities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90A8DB-57A6-9F76-D479-1B68A81B0E54}"/>
              </a:ext>
            </a:extLst>
          </p:cNvPr>
          <p:cNvSpPr txBox="1"/>
          <p:nvPr/>
        </p:nvSpPr>
        <p:spPr>
          <a:xfrm>
            <a:off x="478481" y="1667435"/>
            <a:ext cx="93020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Permanent Medicare Telehealth Coverage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Repeal of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Telemental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Health In-Person Requirement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Permanent removal of Arbitrary Medicare Restrictions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 Dollar Coverage of High Deductible Health Plans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Telehealth as an Excepted Benefit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Acute Hospital Care At Home Program</a:t>
            </a:r>
          </a:p>
          <a:p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Prescription of Controlled Substances via Telehealth (waiving in-person requirement)</a:t>
            </a:r>
          </a:p>
          <a:p>
            <a:endParaRPr lang="en-US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Other Key Areas: Remote Monitoring, Box 32, DCT, Medicare Advantage, Broadband, Licensing, FDA, AI, Privacy) </a:t>
            </a:r>
          </a:p>
        </p:txBody>
      </p:sp>
    </p:spTree>
    <p:extLst>
      <p:ext uri="{BB962C8B-B14F-4D97-AF65-F5344CB8AC3E}">
        <p14:creationId xmlns:p14="http://schemas.microsoft.com/office/powerpoint/2010/main" val="3069387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EAA199-A5A0-1A2E-5933-115BE87B3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81" y="90744"/>
            <a:ext cx="7982938" cy="1541286"/>
          </a:xfrm>
        </p:spPr>
        <p:txBody>
          <a:bodyPr/>
          <a:lstStyle/>
          <a:p>
            <a:r>
              <a:rPr lang="en-US" dirty="0"/>
              <a:t>97% of Medicare Advantage plans offer telehealth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31EC49-42C3-DA3C-7B57-E15F309C0ED6}"/>
              </a:ext>
            </a:extLst>
          </p:cNvPr>
          <p:cNvSpPr txBox="1"/>
          <p:nvPr/>
        </p:nvSpPr>
        <p:spPr>
          <a:xfrm>
            <a:off x="833124" y="2236913"/>
            <a:ext cx="6294761" cy="453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Currently over 30 million are covered by MA. That’s more than 45% of all people within Medicare.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During the first year of the COVID-19 pandemic, 49% of Medicare Advantage enrollees used telehealth services.</a:t>
            </a:r>
            <a:endParaRPr lang="en-US" sz="2200" kern="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200" kern="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Since 2020, telehealth services under MA plans are not subject to geographic and originating site restrictions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CE729-8CFD-B753-C96F-C87816AB5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236844"/>
            <a:ext cx="4303869" cy="324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70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9F3AFB6-7F35-18C0-10F4-2807D4058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81" y="90744"/>
            <a:ext cx="7982938" cy="1067003"/>
          </a:xfrm>
        </p:spPr>
        <p:txBody>
          <a:bodyPr/>
          <a:lstStyle/>
          <a:p>
            <a:r>
              <a:rPr lang="en-US" dirty="0"/>
              <a:t>Importance of audio-only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1B47CA-F47E-D9FC-3236-B42C426E32A3}"/>
              </a:ext>
            </a:extLst>
          </p:cNvPr>
          <p:cNvSpPr txBox="1"/>
          <p:nvPr/>
        </p:nvSpPr>
        <p:spPr>
          <a:xfrm>
            <a:off x="478481" y="1745673"/>
            <a:ext cx="114087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Federally Qualified Health Centers (FQHCs) found audio-only highly effective and resourceful (</a:t>
            </a: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Audio-Only Telehealth Supported Care Delivery at FQHCs During Pandemic (mhealthintelligence.com)</a:t>
            </a: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endParaRPr lang="en-US" sz="2200" dirty="0">
              <a:solidFill>
                <a:srgbClr val="3333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69% of physicians use audio-only telehealth (</a:t>
            </a: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AMA: 69% of Physicians Use Audio-Only Telehealth (mhealthintelligence.com)</a:t>
            </a: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endParaRPr lang="en-US" sz="2200" dirty="0">
              <a:solidFill>
                <a:srgbClr val="3333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udio-only telehealth is used more than video-based telehealth for behavioral health and primary care (</a:t>
            </a: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Changes in In-Person, Audio-Only, and Video Visits in California’s Federally Qualified Health Centers, 2019-2022 | Health Care Delivery Models | JAMA | JAMA Network</a:t>
            </a: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en-US" sz="22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6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D7E18C6-021A-719A-99E0-5EF4F0ABD041}"/>
              </a:ext>
            </a:extLst>
          </p:cNvPr>
          <p:cNvSpPr txBox="1">
            <a:spLocks/>
          </p:cNvSpPr>
          <p:nvPr/>
        </p:nvSpPr>
        <p:spPr>
          <a:xfrm>
            <a:off x="478481" y="90744"/>
            <a:ext cx="7982938" cy="10670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cap="none">
                <a:solidFill>
                  <a:schemeClr val="accent2"/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B7D3C"/>
                </a:solidFill>
                <a:effectLst/>
                <a:uLnTx/>
                <a:uFillTx/>
                <a:latin typeface="Merriweather" panose="02000000000000000000" pitchFamily="2" charset="77"/>
              </a:rPr>
              <a:t>FY 2023 omnibus summary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E6B125FB-F844-46A7-129D-6DEBF26FD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430114"/>
              </p:ext>
            </p:extLst>
          </p:nvPr>
        </p:nvGraphicFramePr>
        <p:xfrm>
          <a:off x="846564" y="1556416"/>
          <a:ext cx="10498872" cy="4757330"/>
        </p:xfrm>
        <a:graphic>
          <a:graphicData uri="http://schemas.openxmlformats.org/drawingml/2006/table">
            <a:tbl>
              <a:tblPr firstRow="1" bandRow="1"/>
              <a:tblGrid>
                <a:gridCol w="4889218">
                  <a:extLst>
                    <a:ext uri="{9D8B030D-6E8A-4147-A177-3AD203B41FA5}">
                      <a16:colId xmlns:a16="http://schemas.microsoft.com/office/drawing/2014/main" val="1140565957"/>
                    </a:ext>
                  </a:extLst>
                </a:gridCol>
                <a:gridCol w="2110030">
                  <a:extLst>
                    <a:ext uri="{9D8B030D-6E8A-4147-A177-3AD203B41FA5}">
                      <a16:colId xmlns:a16="http://schemas.microsoft.com/office/drawing/2014/main" val="2120470554"/>
                    </a:ext>
                  </a:extLst>
                </a:gridCol>
                <a:gridCol w="3499624">
                  <a:extLst>
                    <a:ext uri="{9D8B030D-6E8A-4147-A177-3AD203B41FA5}">
                      <a16:colId xmlns:a16="http://schemas.microsoft.com/office/drawing/2014/main" val="2606255240"/>
                    </a:ext>
                  </a:extLst>
                </a:gridCol>
              </a:tblGrid>
              <a:tr h="431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End of Year Priority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Extended (or not)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Date of Expiration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432859"/>
                  </a:ext>
                </a:extLst>
              </a:tr>
              <a:tr h="6335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95959"/>
                          </a:solidFill>
                          <a:effectLst/>
                        </a:rPr>
                        <a:t>First Dollar Coverage of Telehealth Under HDHP-HSAs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December 2024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86283"/>
                  </a:ext>
                </a:extLst>
              </a:tr>
              <a:tr h="1990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Extending the Medicare Telehealth Flexibilities</a:t>
                      </a:r>
                    </a:p>
                    <a:p>
                      <a:pPr marL="800100" marR="0" lvl="1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59595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Geographic and originating sites flexibilities 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00100" marR="0" lvl="1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59595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Expanded eligible practitioners 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00100" marR="0" lvl="1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 err="1">
                          <a:solidFill>
                            <a:srgbClr val="59595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FQHC</a:t>
                      </a:r>
                      <a:r>
                        <a:rPr lang="en-US" sz="1200" dirty="0">
                          <a:solidFill>
                            <a:srgbClr val="59595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1200" dirty="0" err="1">
                          <a:solidFill>
                            <a:srgbClr val="59595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RHC</a:t>
                      </a:r>
                      <a:r>
                        <a:rPr lang="en-US" sz="1200" dirty="0">
                          <a:solidFill>
                            <a:srgbClr val="59595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telehealth coverage and reimbursement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00100" marR="0" lvl="1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59595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Eliminate or delay the in-person </a:t>
                      </a:r>
                      <a:r>
                        <a:rPr lang="en-US" sz="1200" dirty="0" err="1">
                          <a:solidFill>
                            <a:srgbClr val="59595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telemental</a:t>
                      </a:r>
                      <a:r>
                        <a:rPr lang="en-US" sz="1200" dirty="0">
                          <a:solidFill>
                            <a:srgbClr val="59595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health requirement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00100" marR="0" lvl="1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59595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Furnish audio-only telehealth </a:t>
                      </a:r>
                      <a:endParaRPr lang="en-US" sz="1600" b="1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December 2024 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254198"/>
                  </a:ext>
                </a:extLst>
              </a:tr>
              <a:tr h="6335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95959"/>
                          </a:solidFill>
                          <a:effectLst/>
                        </a:rPr>
                        <a:t>Acute Hospital Care at Home Program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December 2024 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624394"/>
                  </a:ext>
                </a:extLst>
              </a:tr>
              <a:tr h="492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95959"/>
                          </a:solidFill>
                          <a:effectLst/>
                        </a:rPr>
                        <a:t>Waive In-Person Requirement in the Ryan Haight Act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  <a:p>
                      <a:endParaRPr lang="en-US" sz="2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End of PHE; awaiting DEA final rule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32941"/>
                  </a:ext>
                </a:extLst>
              </a:tr>
              <a:tr h="6335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95959"/>
                          </a:solidFill>
                          <a:effectLst/>
                        </a:rPr>
                        <a:t>Telehealth as an Excepted Benefit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End of PHE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92292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A44CAABC-DBBC-6A39-CA83-9EDBE7ADDB79}"/>
              </a:ext>
            </a:extLst>
          </p:cNvPr>
          <p:cNvSpPr txBox="1"/>
          <p:nvPr/>
        </p:nvSpPr>
        <p:spPr>
          <a:xfrm>
            <a:off x="6555440" y="2239187"/>
            <a:ext cx="490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sym typeface="Wingdings" panose="05000000000000000000" pitchFamily="2" charset="2"/>
              </a:rPr>
              <a:t>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90D8-3D7D-51BA-1EAE-7A5A6767BF8B}"/>
              </a:ext>
            </a:extLst>
          </p:cNvPr>
          <p:cNvSpPr txBox="1"/>
          <p:nvPr/>
        </p:nvSpPr>
        <p:spPr>
          <a:xfrm>
            <a:off x="6561042" y="3229229"/>
            <a:ext cx="490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sym typeface="Wingdings" panose="05000000000000000000" pitchFamily="2" charset="2"/>
              </a:rPr>
              <a:t>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5F453F-F9A5-39D4-07B5-64D491CA4381}"/>
              </a:ext>
            </a:extLst>
          </p:cNvPr>
          <p:cNvSpPr txBox="1"/>
          <p:nvPr/>
        </p:nvSpPr>
        <p:spPr>
          <a:xfrm>
            <a:off x="6555440" y="3997230"/>
            <a:ext cx="490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sym typeface="Wingdings" panose="05000000000000000000" pitchFamily="2" charset="2"/>
              </a:rPr>
              <a:t>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3014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70AB89C-5DFF-FBD5-7F3B-B82AE59C3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81" y="90744"/>
            <a:ext cx="7982938" cy="1067003"/>
          </a:xfrm>
        </p:spPr>
        <p:txBody>
          <a:bodyPr/>
          <a:lstStyle/>
          <a:p>
            <a:r>
              <a:rPr lang="en-US" dirty="0"/>
              <a:t>Telehealth permanence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508079-21E5-25A2-EF66-2DB73B77E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937356"/>
              </p:ext>
            </p:extLst>
          </p:nvPr>
        </p:nvGraphicFramePr>
        <p:xfrm>
          <a:off x="1078992" y="1734185"/>
          <a:ext cx="10259568" cy="4399680"/>
        </p:xfrm>
        <a:graphic>
          <a:graphicData uri="http://schemas.openxmlformats.org/drawingml/2006/table">
            <a:tbl>
              <a:tblPr/>
              <a:tblGrid>
                <a:gridCol w="1940610">
                  <a:extLst>
                    <a:ext uri="{9D8B030D-6E8A-4147-A177-3AD203B41FA5}">
                      <a16:colId xmlns:a16="http://schemas.microsoft.com/office/drawing/2014/main" val="2112180511"/>
                    </a:ext>
                  </a:extLst>
                </a:gridCol>
                <a:gridCol w="3948126">
                  <a:extLst>
                    <a:ext uri="{9D8B030D-6E8A-4147-A177-3AD203B41FA5}">
                      <a16:colId xmlns:a16="http://schemas.microsoft.com/office/drawing/2014/main" val="790922381"/>
                    </a:ext>
                  </a:extLst>
                </a:gridCol>
                <a:gridCol w="4370832">
                  <a:extLst>
                    <a:ext uri="{9D8B030D-6E8A-4147-A177-3AD203B41FA5}">
                      <a16:colId xmlns:a16="http://schemas.microsoft.com/office/drawing/2014/main" val="1239563292"/>
                    </a:ext>
                  </a:extLst>
                </a:gridCol>
              </a:tblGrid>
              <a:tr h="45945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Priority​</a:t>
                      </a:r>
                      <a:endParaRPr lang="en-US" sz="14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Legislation from 117th​</a:t>
                      </a:r>
                      <a:endParaRPr lang="en-US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118th Status of Legislation​</a:t>
                      </a:r>
                      <a:endParaRPr lang="en-US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93856"/>
                  </a:ext>
                </a:extLst>
              </a:tr>
              <a:tr h="102702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Medicare flexibilities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Telehealth Modernization Act 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-------------------------------------------------------------------​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 for Health Act​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 Reintroduction​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-------------------------------------------------------------------------​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 working with bill sponsors on bill text​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462875"/>
                  </a:ext>
                </a:extLst>
              </a:tr>
              <a:tr h="45945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Tele-mental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Telemental Health Care Access Act​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 reintroduced​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384793"/>
                  </a:ext>
                </a:extLst>
              </a:tr>
              <a:tr h="45945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HDHP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Telehealth Expansion Act 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4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S. 1001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 </a:t>
                      </a:r>
                      <a:r>
                        <a:rPr lang="en-US" sz="14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HR 1843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Introduced in both House and Senate​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28928"/>
                  </a:ext>
                </a:extLst>
              </a:tr>
              <a:tr h="45945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Excepted 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Telehealth Benefit Expansion for Workers Act 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4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HR 824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 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 version introduced, no Senate bill previously​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626584"/>
                  </a:ext>
                </a:extLst>
              </a:tr>
              <a:tr h="64864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RHA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Telehealth Response for E-Prescribing Addiction Therapy Services​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the process of finding new champions 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514684"/>
                  </a:ext>
                </a:extLst>
              </a:tr>
              <a:tr h="83783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RPM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Analyzing the Duration of Remote Monitoring Services Act​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 Reintroduction. ATA working with Sen. Young's office to produce other permanent legislative solutions​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081" marR="81081" marT="40540" marB="40540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510354"/>
                  </a:ext>
                </a:extLst>
              </a:tr>
            </a:tbl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BDC781DC-EE51-F5BC-7250-D23287AC7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639" y="1502460"/>
            <a:ext cx="183705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66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65AB8A-64D1-1BCE-DADD-23CE80A422DA}"/>
              </a:ext>
            </a:extLst>
          </p:cNvPr>
          <p:cNvSpPr txBox="1">
            <a:spLocks/>
          </p:cNvSpPr>
          <p:nvPr/>
        </p:nvSpPr>
        <p:spPr>
          <a:xfrm>
            <a:off x="478481" y="90744"/>
            <a:ext cx="7982938" cy="10670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cap="none">
                <a:solidFill>
                  <a:schemeClr val="accent2"/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B7D3C"/>
                </a:solidFill>
                <a:effectLst/>
                <a:uLnTx/>
                <a:uFillTx/>
                <a:latin typeface="Merriweather" panose="02000000000000000000" pitchFamily="2" charset="77"/>
              </a:rPr>
              <a:t>DEA proposed </a:t>
            </a:r>
            <a:r>
              <a:rPr lang="en-US" dirty="0">
                <a:solidFill>
                  <a:srgbClr val="EB7D3C"/>
                </a:solidFill>
              </a:rPr>
              <a:t>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B7D3C"/>
                </a:solidFill>
                <a:effectLst/>
                <a:uLnTx/>
                <a:uFillTx/>
                <a:latin typeface="Merriweather" panose="02000000000000000000" pitchFamily="2" charset="77"/>
              </a:rPr>
              <a:t>ule/ATA comments </a:t>
            </a:r>
            <a:r>
              <a:rPr lang="en-US" dirty="0">
                <a:solidFill>
                  <a:srgbClr val="EB7D3C"/>
                </a:solidFill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B7D3C"/>
                </a:solidFill>
                <a:effectLst/>
                <a:uLnTx/>
                <a:uFillTx/>
                <a:latin typeface="Merriweather" panose="02000000000000000000" pitchFamily="2" charset="77"/>
              </a:rPr>
              <a:t>hart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9CB8DB06-DACE-ED53-6CE1-6247034BE33F}"/>
              </a:ext>
            </a:extLst>
          </p:cNvPr>
          <p:cNvGraphicFramePr>
            <a:graphicFrameLocks noGrp="1"/>
          </p:cNvGraphicFramePr>
          <p:nvPr/>
        </p:nvGraphicFramePr>
        <p:xfrm>
          <a:off x="586257" y="1435021"/>
          <a:ext cx="10867806" cy="4881880"/>
        </p:xfrm>
        <a:graphic>
          <a:graphicData uri="http://schemas.openxmlformats.org/drawingml/2006/table">
            <a:tbl>
              <a:tblPr firstRow="1" bandRow="1"/>
              <a:tblGrid>
                <a:gridCol w="3982716">
                  <a:extLst>
                    <a:ext uri="{9D8B030D-6E8A-4147-A177-3AD203B41FA5}">
                      <a16:colId xmlns:a16="http://schemas.microsoft.com/office/drawing/2014/main" val="349402108"/>
                    </a:ext>
                  </a:extLst>
                </a:gridCol>
                <a:gridCol w="6885090">
                  <a:extLst>
                    <a:ext uri="{9D8B030D-6E8A-4147-A177-3AD203B41FA5}">
                      <a16:colId xmlns:a16="http://schemas.microsoft.com/office/drawing/2014/main" val="357388203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DEA Proposes: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ATA Comments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56884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A clinician is able to treat a patient via telemedicine schedule III-IV non-narcotic or buprenorphine for OUD without having seen the patient in person for 30 days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In-person requirements are clinically inappropriate and do not stop diversion. Remove the in-person requirement all together. The DEA could require that the telehealth clinician attest that an in-person visit wasn’t necessary and document the information.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/>
                        <a:t>30-day </a:t>
                      </a:r>
                      <a:r>
                        <a:rPr lang="en-US" sz="1400" dirty="0"/>
                        <a:t>prescription is not a clinically appropriate amount of time to treat a patient. We suggest extending to 180 days.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DEA should use its authority to continue to waive the in-person requirement for buprenorphine for OUD treatment for the duration of the ongoing opioid epidemic PHE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74596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No prescribing schedule II stimulants via telemedicine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We recommend that the ability to </a:t>
                      </a:r>
                    </a:p>
                    <a:p>
                      <a:r>
                        <a:rPr lang="en-US" sz="1400" dirty="0"/>
                        <a:t>offer a short-term prescription be extended to schedule II stimulants.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08595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Timeline is untenable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We urge DEA to extend exisiting flexibilities for such period of time that the rule is finalized and implementable or at least through calendar year 2023.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87000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Prescribers must include a notation on the face of the prescription that it has been issued via telemedicine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Would lead to confusion and frequent denials to dispense legitimate prescriptions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Use other exisiting mechanisms to determine legitimacy of prescriptions of controlled substances.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2663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Allow patients to receive ongoing telehealth care from a referring in-person provider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We commend DEA for creating this option and, if in-person requirements are not removed entirely, urge DEA to maintain this option in the final rule.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D3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028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276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3E541-8173-6132-3723-848232DC8A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STATE POLICY</a:t>
            </a:r>
          </a:p>
        </p:txBody>
      </p:sp>
    </p:spTree>
    <p:extLst>
      <p:ext uri="{BB962C8B-B14F-4D97-AF65-F5344CB8AC3E}">
        <p14:creationId xmlns:p14="http://schemas.microsoft.com/office/powerpoint/2010/main" val="45387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F90720EC-257F-F368-806A-6FDF514FB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864" y="316844"/>
            <a:ext cx="11298274" cy="1589076"/>
          </a:xfrm>
        </p:spPr>
        <p:txBody>
          <a:bodyPr/>
          <a:lstStyle/>
          <a:p>
            <a:r>
              <a:rPr lang="en-US" dirty="0"/>
              <a:t>About the ATA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F4AC4A9-6D63-2B57-C8A4-2EFACA4C2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863" y="2146666"/>
            <a:ext cx="11298275" cy="313065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</a:rPr>
              <a:t>As the only association focused on telehealth, we represent over 400 organizations – including leading healthcare delivery systems, academic institutions, technology solution providers and payers – all committed to the vision that people should access safe, effective, and appropriate care where and when they need it, while enabling clinicians to do good for more people.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2791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80EF0C38-C3ED-E732-A946-84452E4AD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518" y="1417659"/>
            <a:ext cx="7252742" cy="48379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A2B6C78-7595-3B61-C83C-927CE5398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81" y="90744"/>
            <a:ext cx="7982938" cy="10670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ATA/ATA Action impact in the states (2021/22)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51B8DB2-A999-C2AE-B452-6BBC0035FCB8}"/>
              </a:ext>
            </a:extLst>
          </p:cNvPr>
          <p:cNvSpPr txBox="1">
            <a:spLocks/>
          </p:cNvSpPr>
          <p:nvPr/>
        </p:nvSpPr>
        <p:spPr>
          <a:xfrm>
            <a:off x="478481" y="2160146"/>
            <a:ext cx="3987804" cy="30257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b="1" dirty="0"/>
              <a:t>Submitted letters </a:t>
            </a:r>
            <a:br>
              <a:rPr lang="en-US" sz="2200" b="1" dirty="0"/>
            </a:br>
            <a:r>
              <a:rPr lang="en-US" sz="2200" b="1" dirty="0"/>
              <a:t>or held meetings: </a:t>
            </a:r>
            <a:r>
              <a:rPr lang="en-US" sz="2200" b="1" dirty="0">
                <a:solidFill>
                  <a:schemeClr val="accent1"/>
                </a:solidFill>
              </a:rPr>
              <a:t>48 states</a:t>
            </a:r>
          </a:p>
          <a:p>
            <a:pPr>
              <a:lnSpc>
                <a:spcPct val="100000"/>
              </a:lnSpc>
            </a:pPr>
            <a:r>
              <a:rPr lang="en-US" sz="2200" b="1" dirty="0"/>
              <a:t>Tracked bills </a:t>
            </a:r>
            <a:br>
              <a:rPr lang="en-US" sz="2200" b="1" dirty="0"/>
            </a:br>
            <a:r>
              <a:rPr lang="en-US" sz="2200" b="1" dirty="0"/>
              <a:t>&amp; regulations: </a:t>
            </a:r>
            <a:r>
              <a:rPr lang="en-US" sz="2200" b="1" dirty="0">
                <a:solidFill>
                  <a:schemeClr val="accent1"/>
                </a:solidFill>
              </a:rPr>
              <a:t>&gt; 2,000</a:t>
            </a:r>
          </a:p>
          <a:p>
            <a:pPr>
              <a:lnSpc>
                <a:spcPct val="100000"/>
              </a:lnSpc>
            </a:pPr>
            <a:r>
              <a:rPr lang="en-US" sz="2200" b="1" dirty="0"/>
              <a:t>Submitted letters: </a:t>
            </a:r>
            <a:r>
              <a:rPr lang="en-US" sz="2200" b="1" dirty="0">
                <a:solidFill>
                  <a:schemeClr val="accent1"/>
                </a:solidFill>
              </a:rPr>
              <a:t>147</a:t>
            </a:r>
          </a:p>
          <a:p>
            <a:pPr>
              <a:lnSpc>
                <a:spcPct val="100000"/>
              </a:lnSpc>
            </a:pPr>
            <a:r>
              <a:rPr lang="en-US" sz="2200" b="1" dirty="0"/>
              <a:t>Visited states </a:t>
            </a:r>
            <a:br>
              <a:rPr lang="en-US" sz="2200" b="1" dirty="0"/>
            </a:br>
            <a:r>
              <a:rPr lang="en-US" sz="2200" b="1" dirty="0"/>
              <a:t>(incl. virtual): </a:t>
            </a:r>
            <a:r>
              <a:rPr lang="en-US" sz="2200" b="1" dirty="0">
                <a:solidFill>
                  <a:schemeClr val="accent1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168892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3BB21E8D-F762-7C7E-A4DD-5198B9579B2E}"/>
              </a:ext>
            </a:extLst>
          </p:cNvPr>
          <p:cNvSpPr txBox="1">
            <a:spLocks/>
          </p:cNvSpPr>
          <p:nvPr/>
        </p:nvSpPr>
        <p:spPr>
          <a:xfrm>
            <a:off x="478481" y="90744"/>
            <a:ext cx="7982938" cy="10670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accent2"/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erriweather" panose="02000000000000000000" pitchFamily="2" charset="77"/>
              </a:rPr>
              <a:t>Key state </a:t>
            </a:r>
            <a:r>
              <a:rPr lang="en-US" dirty="0">
                <a:solidFill>
                  <a:srgbClr val="ED7D31"/>
                </a:solidFill>
              </a:rPr>
              <a:t>p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erriweather" panose="02000000000000000000" pitchFamily="2" charset="77"/>
              </a:rPr>
              <a:t>riorities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Merriweather" panose="02000000000000000000" pitchFamily="2" charset="77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B9F6C3F-58F7-7AFD-A001-535548D0ECB8}"/>
              </a:ext>
            </a:extLst>
          </p:cNvPr>
          <p:cNvSpPr/>
          <p:nvPr/>
        </p:nvSpPr>
        <p:spPr>
          <a:xfrm>
            <a:off x="2317374" y="1804100"/>
            <a:ext cx="1730189" cy="91440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Licensure Flexibilities (compacts, registration models)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C410F33-AB85-244F-A20E-D27B331E18BA}"/>
              </a:ext>
            </a:extLst>
          </p:cNvPr>
          <p:cNvSpPr/>
          <p:nvPr/>
        </p:nvSpPr>
        <p:spPr>
          <a:xfrm>
            <a:off x="5230904" y="1769338"/>
            <a:ext cx="1730189" cy="91440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Prescription of Controlled Substances via Telehealth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5E49027-3024-51E0-186C-E77E52E48EAA}"/>
              </a:ext>
            </a:extLst>
          </p:cNvPr>
          <p:cNvSpPr/>
          <p:nvPr/>
        </p:nvSpPr>
        <p:spPr>
          <a:xfrm>
            <a:off x="8461418" y="1804100"/>
            <a:ext cx="1730189" cy="91440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 of Medicine/Standard of Care Neutrality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40A73EA-212F-8D3D-DBF9-60B448FA7AF7}"/>
              </a:ext>
            </a:extLst>
          </p:cNvPr>
          <p:cNvSpPr/>
          <p:nvPr/>
        </p:nvSpPr>
        <p:spPr>
          <a:xfrm>
            <a:off x="8461419" y="3835797"/>
            <a:ext cx="1730189" cy="91440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Technology Neutrality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7DA8B6C-23C6-E5B8-B41F-ED550227BDB6}"/>
              </a:ext>
            </a:extLst>
          </p:cNvPr>
          <p:cNvSpPr/>
          <p:nvPr/>
        </p:nvSpPr>
        <p:spPr>
          <a:xfrm>
            <a:off x="2317375" y="3835797"/>
            <a:ext cx="1730189" cy="91440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Geographic and Originating Site Neutrality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019638-72D0-92A3-5BCE-BDC501C6A991}"/>
              </a:ext>
            </a:extLst>
          </p:cNvPr>
          <p:cNvSpPr/>
          <p:nvPr/>
        </p:nvSpPr>
        <p:spPr>
          <a:xfrm>
            <a:off x="5230905" y="3835797"/>
            <a:ext cx="1730189" cy="91440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Medicaid and Commerical Coverage</a:t>
            </a:r>
          </a:p>
        </p:txBody>
      </p:sp>
      <p:pic>
        <p:nvPicPr>
          <p:cNvPr id="25" name="Google Shape;226;g13b74d49fa2_3_0">
            <a:extLst>
              <a:ext uri="{FF2B5EF4-FFF2-40B4-BE49-F238E27FC236}">
                <a16:creationId xmlns:a16="http://schemas.microsoft.com/office/drawing/2014/main" id="{AA4ACCBE-900C-03F2-2E64-B94655282A8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1418" y="5085634"/>
            <a:ext cx="2018375" cy="109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25;g13b74d49fa2_3_0">
            <a:extLst>
              <a:ext uri="{FF2B5EF4-FFF2-40B4-BE49-F238E27FC236}">
                <a16:creationId xmlns:a16="http://schemas.microsoft.com/office/drawing/2014/main" id="{42131BB8-1E19-3A54-476B-46277361876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3155" y="2838173"/>
            <a:ext cx="1558625" cy="87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28;g13b74d49fa2_3_0">
            <a:extLst>
              <a:ext uri="{FF2B5EF4-FFF2-40B4-BE49-F238E27FC236}">
                <a16:creationId xmlns:a16="http://schemas.microsoft.com/office/drawing/2014/main" id="{9AC6DFB5-39A5-4158-23FC-C817EBD26DE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9851" y="2838173"/>
            <a:ext cx="1352293" cy="87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27;g13b74d49fa2_3_0">
            <a:extLst>
              <a:ext uri="{FF2B5EF4-FFF2-40B4-BE49-F238E27FC236}">
                <a16:creationId xmlns:a16="http://schemas.microsoft.com/office/drawing/2014/main" id="{970756F5-BA24-9E09-8C8F-BB40E10E765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2706" y="2896489"/>
            <a:ext cx="1352294" cy="77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C7A700-C570-136B-08C9-420B52B70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321" y="5085634"/>
            <a:ext cx="1285749" cy="4941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3F5FFD7-93A4-962C-6B66-C71AECD718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0029" y="4976311"/>
            <a:ext cx="1224875" cy="61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0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DF3DBC6-3885-7360-F989-C42E3CB07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81" y="90744"/>
            <a:ext cx="7982938" cy="1067003"/>
          </a:xfrm>
        </p:spPr>
        <p:txBody>
          <a:bodyPr/>
          <a:lstStyle/>
          <a:p>
            <a:r>
              <a:rPr lang="en-US" dirty="0"/>
              <a:t>State of compacts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939C1DAD-EE91-8736-F64E-338AAEB1C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290" y="1488929"/>
            <a:ext cx="7001069" cy="490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14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8D6FED-A545-11BB-07AD-1B638C95C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81" y="90744"/>
            <a:ext cx="7982938" cy="1067003"/>
          </a:xfrm>
        </p:spPr>
        <p:txBody>
          <a:bodyPr/>
          <a:lstStyle/>
          <a:p>
            <a:r>
              <a:rPr lang="en-US" dirty="0"/>
              <a:t>Barriers to expanding telehealth</a:t>
            </a:r>
          </a:p>
        </p:txBody>
      </p:sp>
      <p:sp>
        <p:nvSpPr>
          <p:cNvPr id="6" name="Google Shape;273;g13b80984c97_0_8">
            <a:extLst>
              <a:ext uri="{FF2B5EF4-FFF2-40B4-BE49-F238E27FC236}">
                <a16:creationId xmlns:a16="http://schemas.microsoft.com/office/drawing/2014/main" id="{5C7DD598-FA9F-A41C-30A4-BD880233EB20}"/>
              </a:ext>
            </a:extLst>
          </p:cNvPr>
          <p:cNvSpPr txBox="1">
            <a:spLocks/>
          </p:cNvSpPr>
          <p:nvPr/>
        </p:nvSpPr>
        <p:spPr>
          <a:xfrm>
            <a:off x="758250" y="1890790"/>
            <a:ext cx="10675500" cy="366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30200">
              <a:lnSpc>
                <a:spcPct val="115000"/>
              </a:lnSpc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Modality Mandates: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Clinically unnecessary requirements that providers always use a certain technology to form a relationship or prescribe </a:t>
            </a:r>
          </a:p>
          <a:p>
            <a:pPr marL="457200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Holding Telehealth to Higher Standard with Clinically Unnecessary Barriers: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Imposing requirements on telehealth care delivery setting that is not expected in person (referral or hot handoffs)</a:t>
            </a:r>
          </a:p>
          <a:p>
            <a:pPr marL="457200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 Considering Primarily Virtual Providers: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Certain state requirements (often in Medicaid) do not contemplate providers that -- even while licensed-- might not be in physical proximity of patient  </a:t>
            </a:r>
          </a:p>
          <a:p>
            <a:pPr marL="457200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Prescribing of Controlled Substance Requirements Exceeding Federal Law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Limiting Providers Who Can Use Telehealth Consistent with Scope: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Limit definition of telehealth providers or have supervision requirements that don't account for technology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5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391037-472E-E49B-EECE-235D6E930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81" y="90744"/>
            <a:ext cx="7982938" cy="1067003"/>
          </a:xfrm>
        </p:spPr>
        <p:txBody>
          <a:bodyPr/>
          <a:lstStyle/>
          <a:p>
            <a:r>
              <a:rPr lang="en-US" dirty="0"/>
              <a:t>Policy coming down the pike</a:t>
            </a:r>
          </a:p>
        </p:txBody>
      </p:sp>
      <p:pic>
        <p:nvPicPr>
          <p:cNvPr id="6" name="Picture 2" descr="Telehealth and Artificial Intelligence. Are you prepared for post COVID ...">
            <a:extLst>
              <a:ext uri="{FF2B5EF4-FFF2-40B4-BE49-F238E27FC236}">
                <a16:creationId xmlns:a16="http://schemas.microsoft.com/office/drawing/2014/main" id="{C332F8B7-EDCD-2E41-E493-9086CB51F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804" y="2129356"/>
            <a:ext cx="4621229" cy="308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D3AEDC-2672-0A53-D0A6-108978D4353A}"/>
              </a:ext>
            </a:extLst>
          </p:cNvPr>
          <p:cNvSpPr txBox="1"/>
          <p:nvPr/>
        </p:nvSpPr>
        <p:spPr>
          <a:xfrm>
            <a:off x="6150804" y="5200650"/>
            <a:ext cx="1504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Google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6B14CA-D638-98FE-D73E-97DEC622C991}"/>
              </a:ext>
            </a:extLst>
          </p:cNvPr>
          <p:cNvSpPr/>
          <p:nvPr/>
        </p:nvSpPr>
        <p:spPr>
          <a:xfrm>
            <a:off x="1133856" y="1792224"/>
            <a:ext cx="2066544" cy="11521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Artificial</a:t>
            </a:r>
          </a:p>
          <a:p>
            <a:pPr algn="ctr"/>
            <a:r>
              <a:rPr lang="en-US" dirty="0"/>
              <a:t>Intelligence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4FE67F-8DE3-0895-6BD6-C3A4EF08A8FB}"/>
              </a:ext>
            </a:extLst>
          </p:cNvPr>
          <p:cNvSpPr/>
          <p:nvPr/>
        </p:nvSpPr>
        <p:spPr>
          <a:xfrm>
            <a:off x="3236976" y="2852928"/>
            <a:ext cx="2066544" cy="11521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Privacy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2B5D0F-7851-9873-1B83-ADD4F29CBF99}"/>
              </a:ext>
            </a:extLst>
          </p:cNvPr>
          <p:cNvSpPr/>
          <p:nvPr/>
        </p:nvSpPr>
        <p:spPr>
          <a:xfrm>
            <a:off x="1117050" y="4126938"/>
            <a:ext cx="2066544" cy="11521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Cybersecurity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C3BFAA9-5ECB-3B40-4724-33197FBD6E8A}"/>
              </a:ext>
            </a:extLst>
          </p:cNvPr>
          <p:cNvSpPr/>
          <p:nvPr/>
        </p:nvSpPr>
        <p:spPr>
          <a:xfrm>
            <a:off x="3427226" y="4992570"/>
            <a:ext cx="2066544" cy="11521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Emerging Technologies</a:t>
            </a:r>
          </a:p>
        </p:txBody>
      </p:sp>
    </p:spTree>
    <p:extLst>
      <p:ext uri="{BB962C8B-B14F-4D97-AF65-F5344CB8AC3E}">
        <p14:creationId xmlns:p14="http://schemas.microsoft.com/office/powerpoint/2010/main" val="2015715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DCC38-34E5-01D6-C47E-B248352BE1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Looking forward</a:t>
            </a:r>
          </a:p>
        </p:txBody>
      </p:sp>
    </p:spTree>
    <p:extLst>
      <p:ext uri="{BB962C8B-B14F-4D97-AF65-F5344CB8AC3E}">
        <p14:creationId xmlns:p14="http://schemas.microsoft.com/office/powerpoint/2010/main" val="1618808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CF46C44-C0C3-B03E-44B2-8C06D64429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480" y="1446668"/>
            <a:ext cx="11298275" cy="445818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Most Americans are struggling, with 56% unable to cover an unexpected $1,000 bill with savings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$88 billion in medical debt held by roughly 20% of US households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Healthcare costs continue to grow, with large employers forecasting a 5 – 6% increase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Employer strategies for managing costs include expanding or introducing more virtual strategies (eg mental health, physical therapy, digital coaching,  condition management and centers of excellence)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2EAB28B-D585-9C15-F853-06BBC7E68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81" y="90744"/>
            <a:ext cx="9207960" cy="1067003"/>
          </a:xfrm>
        </p:spPr>
        <p:txBody>
          <a:bodyPr/>
          <a:lstStyle/>
          <a:p>
            <a:r>
              <a:rPr lang="en-US" dirty="0"/>
              <a:t>Where consumers are today</a:t>
            </a:r>
          </a:p>
        </p:txBody>
      </p:sp>
    </p:spTree>
    <p:extLst>
      <p:ext uri="{BB962C8B-B14F-4D97-AF65-F5344CB8AC3E}">
        <p14:creationId xmlns:p14="http://schemas.microsoft.com/office/powerpoint/2010/main" val="4001042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31AD7A66-5DFE-661B-0E0E-DC3ACF1AA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1680" y="5907710"/>
            <a:ext cx="2320991" cy="317029"/>
          </a:xfrm>
        </p:spPr>
        <p:txBody>
          <a:bodyPr>
            <a:normAutofit/>
          </a:bodyPr>
          <a:lstStyle/>
          <a:p>
            <a:pPr algn="l"/>
            <a:r>
              <a:rPr lang="en-US" sz="10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</a:rPr>
              <a:t>Source: West Health + Gallup 2022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CCAA01-646F-A3D8-126B-BF3315F4E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81" y="90744"/>
            <a:ext cx="9207960" cy="1067003"/>
          </a:xfrm>
        </p:spPr>
        <p:txBody>
          <a:bodyPr/>
          <a:lstStyle/>
          <a:p>
            <a:r>
              <a:rPr lang="en-US" dirty="0"/>
              <a:t>Americans give our healthcare system poor grades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19CB188B-B6BA-CB89-10EA-3AC999A15041}"/>
              </a:ext>
            </a:extLst>
          </p:cNvPr>
          <p:cNvSpPr txBox="1">
            <a:spLocks/>
          </p:cNvSpPr>
          <p:nvPr/>
        </p:nvSpPr>
        <p:spPr>
          <a:xfrm>
            <a:off x="2989263" y="6491282"/>
            <a:ext cx="6242050" cy="275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Picture Placeholder 20">
            <a:extLst>
              <a:ext uri="{FF2B5EF4-FFF2-40B4-BE49-F238E27FC236}">
                <a16:creationId xmlns:a16="http://schemas.microsoft.com/office/drawing/2014/main" id="{AA27A25C-4BCA-5441-7EE3-5A3F613261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8" r="3898"/>
          <a:stretch/>
        </p:blipFill>
        <p:spPr>
          <a:xfrm>
            <a:off x="2960690" y="1600110"/>
            <a:ext cx="6270624" cy="435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72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A6D3BA6-D95F-4B7F-B42C-B94BBA254E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480" y="1446668"/>
            <a:ext cx="11298275" cy="445818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74% of physicians are employed by hospitals, health systems or corporate entities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52% of clinicians said telehealth raises significant operational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25% of clinicians are considering switching careers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Burnout is the most frequent reason for switching, at 89%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Net Promoter Score (NPS) – likelihood of recommending their employer – has dropped precipitously among all clinicians</a:t>
            </a:r>
            <a:endParaRPr lang="en-US" sz="18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404040"/>
              </a:solidFill>
            </a:endParaRPr>
          </a:p>
          <a:p>
            <a:r>
              <a:rPr lang="en-US" sz="1000" dirty="0">
                <a:solidFill>
                  <a:srgbClr val="404040"/>
                </a:solidFill>
              </a:rPr>
              <a:t>Source: </a:t>
            </a:r>
            <a:r>
              <a:rPr lang="en-US" sz="1000" dirty="0" err="1">
                <a:solidFill>
                  <a:srgbClr val="404040"/>
                </a:solidFill>
              </a:rPr>
              <a:t>Bain&amp;Company</a:t>
            </a:r>
            <a:r>
              <a:rPr lang="en-US" sz="1000" dirty="0">
                <a:solidFill>
                  <a:srgbClr val="404040"/>
                </a:solidFill>
              </a:rPr>
              <a:t>; Project Healthcare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FCA9DA03-0062-8961-CA7C-7F2FA7857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81" y="90744"/>
            <a:ext cx="9207960" cy="1067003"/>
          </a:xfrm>
        </p:spPr>
        <p:txBody>
          <a:bodyPr/>
          <a:lstStyle/>
          <a:p>
            <a:r>
              <a:rPr lang="en-US" dirty="0"/>
              <a:t>How about clinicians</a:t>
            </a:r>
          </a:p>
        </p:txBody>
      </p:sp>
    </p:spTree>
    <p:extLst>
      <p:ext uri="{BB962C8B-B14F-4D97-AF65-F5344CB8AC3E}">
        <p14:creationId xmlns:p14="http://schemas.microsoft.com/office/powerpoint/2010/main" val="512713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488CEBF8-ED04-8CF2-1B93-27BF97BDA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864" y="528505"/>
            <a:ext cx="11298274" cy="158907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Move to enhanced model of care delivery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C648E5F-F108-9116-00B9-569B40A29A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864" y="2312183"/>
            <a:ext cx="11298275" cy="3130657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Acknowledge, promote and invest in the economic value of good health for all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Define a wide array of clinical protocols for when care should be virtual and when it should not</a:t>
            </a:r>
          </a:p>
          <a:p>
            <a:pPr algn="ctr"/>
            <a:r>
              <a:rPr lang="en-US" sz="2000" dirty="0"/>
              <a:t>Help patients understand their virtual options and when to use them</a:t>
            </a:r>
          </a:p>
          <a:p>
            <a:pPr algn="ctr"/>
            <a:r>
              <a:rPr lang="en-US" sz="2000" dirty="0"/>
              <a:t>Improve the user experience – for patients, families, clinicians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Anticipate and address emerging privacy issues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2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D27C9-0EAF-DD99-0C89-7293823D5B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CHALLENGES PREPANDEMIC</a:t>
            </a:r>
          </a:p>
        </p:txBody>
      </p:sp>
    </p:spTree>
    <p:extLst>
      <p:ext uri="{BB962C8B-B14F-4D97-AF65-F5344CB8AC3E}">
        <p14:creationId xmlns:p14="http://schemas.microsoft.com/office/powerpoint/2010/main" val="166563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5E18BE-B628-CF7B-6754-4A7F189707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FEC3FB-CFC8-55F7-8823-C14972A5C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Kyle Zebley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kzebley@americantelemed.org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74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DA3C9E-21CB-DE4F-C011-E83FA9F3DB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Geography is your healthcare destiny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38A1AC-F58D-21FD-31B4-D3C0032E4D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33" r="27776" b="-722"/>
          <a:stretch/>
        </p:blipFill>
        <p:spPr>
          <a:xfrm>
            <a:off x="2104373" y="1453020"/>
            <a:ext cx="7778663" cy="496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7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E0DF0E-B114-12C1-9190-5CCEA30EDD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Inadequate access to broadband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9FC14-AAD8-3A3E-1BDA-7225581B2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81" y="1978060"/>
            <a:ext cx="5341479" cy="3433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5EEF64-F1B5-1600-15AC-07F4ABC57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450" y="1959125"/>
            <a:ext cx="5254331" cy="34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4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FE3489-770C-CD58-71C9-7F43BBA0C8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4622EFC0-A8FF-DEDE-0472-55A3E1CD4C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B0398C-005A-C615-14D0-036D168A7A1E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7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1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D27C9-0EAF-DD99-0C89-7293823D5B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WE SEE NOW</a:t>
            </a:r>
          </a:p>
        </p:txBody>
      </p:sp>
    </p:spTree>
    <p:extLst>
      <p:ext uri="{BB962C8B-B14F-4D97-AF65-F5344CB8AC3E}">
        <p14:creationId xmlns:p14="http://schemas.microsoft.com/office/powerpoint/2010/main" val="2229959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EAE7BB7-4B34-CE04-466A-556AE2108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480" y="1446668"/>
            <a:ext cx="11298275" cy="4458186"/>
          </a:xfrm>
        </p:spPr>
        <p:txBody>
          <a:bodyPr/>
          <a:lstStyle/>
          <a:p>
            <a:r>
              <a:rPr lang="en-US" dirty="0"/>
              <a:t>Nearly Half of Consumers Accessing Care Both Virtually and In-Person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887268-4873-EE18-D682-705931458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81" y="90744"/>
            <a:ext cx="9207960" cy="1067003"/>
          </a:xfrm>
        </p:spPr>
        <p:txBody>
          <a:bodyPr/>
          <a:lstStyle/>
          <a:p>
            <a:r>
              <a:rPr lang="en-US" dirty="0">
                <a:effectLst/>
              </a:rPr>
              <a:t>Virtual </a:t>
            </a:r>
            <a:r>
              <a:rPr lang="en-US" dirty="0"/>
              <a:t>v</a:t>
            </a:r>
            <a:r>
              <a:rPr lang="en-US" dirty="0">
                <a:effectLst/>
              </a:rPr>
              <a:t>isits </a:t>
            </a:r>
            <a:r>
              <a:rPr lang="en-US" dirty="0"/>
              <a:t>h</a:t>
            </a:r>
            <a:r>
              <a:rPr lang="en-US" dirty="0">
                <a:effectLst/>
              </a:rPr>
              <a:t>olding steady,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majority for behavioral health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696A400-2F98-DD7C-74A2-FCDFB2F80631}"/>
              </a:ext>
            </a:extLst>
          </p:cNvPr>
          <p:cNvSpPr txBox="1">
            <a:spLocks/>
          </p:cNvSpPr>
          <p:nvPr/>
        </p:nvSpPr>
        <p:spPr>
          <a:xfrm>
            <a:off x="2989263" y="6491282"/>
            <a:ext cx="6242050" cy="275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B32320E-05B3-5891-0324-E68FEF4842C9}"/>
              </a:ext>
            </a:extLst>
          </p:cNvPr>
          <p:cNvSpPr txBox="1">
            <a:spLocks/>
          </p:cNvSpPr>
          <p:nvPr/>
        </p:nvSpPr>
        <p:spPr>
          <a:xfrm>
            <a:off x="478481" y="6089960"/>
            <a:ext cx="9207960" cy="492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22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Fair Health. “Monthly Telehealth Regional Tracker.” Jan. 20 – Jul. 22; PYMNTS. “The Data Point: 46% of Americans Mixing Telehealth, In-Person Care.” 1 Sep. 2022;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Zocdoc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Reports – The Healthcare Experience: 2022.” 20 Jun. 2022; Gist Healthcare analysis.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A86A39-F024-184A-E029-55CF8540E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248" y="1908313"/>
            <a:ext cx="8842818" cy="3913446"/>
          </a:xfrm>
          <a:prstGeom prst="rect">
            <a:avLst/>
          </a:prstGeom>
        </p:spPr>
      </p:pic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685E5616-7151-0967-E040-A9E1CFF77FF2}"/>
              </a:ext>
            </a:extLst>
          </p:cNvPr>
          <p:cNvSpPr txBox="1">
            <a:spLocks/>
          </p:cNvSpPr>
          <p:nvPr/>
        </p:nvSpPr>
        <p:spPr>
          <a:xfrm>
            <a:off x="478480" y="5879802"/>
            <a:ext cx="11156928" cy="492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22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1. Virtual visit percentages from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Zocdoc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a care marketplace booking both virtual and in-person visits.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CBA75D-835E-BD22-B7A8-734CD16ED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462" y="4844788"/>
            <a:ext cx="1414946" cy="910711"/>
          </a:xfrm>
          <a:prstGeom prst="rect">
            <a:avLst/>
          </a:prstGeom>
        </p:spPr>
      </p:pic>
      <p:pic>
        <p:nvPicPr>
          <p:cNvPr id="11" name="Picture 13" descr="Sg2logo_rgb">
            <a:extLst>
              <a:ext uri="{FF2B5EF4-FFF2-40B4-BE49-F238E27FC236}">
                <a16:creationId xmlns:a16="http://schemas.microsoft.com/office/drawing/2014/main" id="{3FB3D348-4842-0CB4-54F8-8BB02C282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1332082" y="6144653"/>
            <a:ext cx="606652" cy="2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980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C72DD64-E047-9BF4-A8CA-86E3918913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480" y="1446668"/>
            <a:ext cx="11298275" cy="4458186"/>
          </a:xfrm>
        </p:spPr>
        <p:txBody>
          <a:bodyPr>
            <a:normAutofit/>
          </a:bodyPr>
          <a:lstStyle/>
          <a:p>
            <a:r>
              <a:rPr lang="en-US" dirty="0"/>
              <a:t>Comparison of quality performance measures for patients receiving in-person vs telemedicine primary care in a large integrated health system</a:t>
            </a:r>
          </a:p>
          <a:p>
            <a:r>
              <a:rPr lang="en-US" dirty="0"/>
              <a:t>	JAMA Network Open, September 26, 2022</a:t>
            </a:r>
          </a:p>
          <a:p>
            <a:endParaRPr lang="en-US" dirty="0"/>
          </a:p>
          <a:p>
            <a:r>
              <a:rPr lang="en-US" dirty="0"/>
              <a:t>Assessment of Clinician Diagnostic Concordance With Video Telemedicine in the Integrated Multispecialty Practice at Mayo Clinic During the Beginning of COVID-19 Pandemic From March to June 2020</a:t>
            </a:r>
          </a:p>
          <a:p>
            <a:r>
              <a:rPr lang="en-US" dirty="0"/>
              <a:t>	JAMA Network Open, September 2, 2022</a:t>
            </a:r>
          </a:p>
          <a:p>
            <a:endParaRPr lang="en-US" u="sng" dirty="0"/>
          </a:p>
          <a:p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C73724E-27DC-ED2D-6FF1-5CCFF547F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81" y="90744"/>
            <a:ext cx="9207960" cy="1067003"/>
          </a:xfrm>
        </p:spPr>
        <p:txBody>
          <a:bodyPr/>
          <a:lstStyle/>
          <a:p>
            <a:r>
              <a:rPr lang="en-US" dirty="0"/>
              <a:t>Results of in-person vs virtual</a:t>
            </a:r>
          </a:p>
        </p:txBody>
      </p:sp>
    </p:spTree>
    <p:extLst>
      <p:ext uri="{BB962C8B-B14F-4D97-AF65-F5344CB8AC3E}">
        <p14:creationId xmlns:p14="http://schemas.microsoft.com/office/powerpoint/2010/main" val="2477138754"/>
      </p:ext>
    </p:extLst>
  </p:cSld>
  <p:clrMapOvr>
    <a:masterClrMapping/>
  </p:clrMapOvr>
</p:sld>
</file>

<file path=ppt/theme/theme1.xml><?xml version="1.0" encoding="utf-8"?>
<a:theme xmlns:a="http://schemas.openxmlformats.org/drawingml/2006/main" name="ATA 2">
  <a:themeElements>
    <a:clrScheme name="ATA-corporate">
      <a:dk1>
        <a:srgbClr val="000000"/>
      </a:dk1>
      <a:lt1>
        <a:srgbClr val="FFFFFF"/>
      </a:lt1>
      <a:dk2>
        <a:srgbClr val="474747"/>
      </a:dk2>
      <a:lt2>
        <a:srgbClr val="E7E6E6"/>
      </a:lt2>
      <a:accent1>
        <a:srgbClr val="E98146"/>
      </a:accent1>
      <a:accent2>
        <a:srgbClr val="ABCF6B"/>
      </a:accent2>
      <a:accent3>
        <a:srgbClr val="686F70"/>
      </a:accent3>
      <a:accent4>
        <a:srgbClr val="F5BA50"/>
      </a:accent4>
      <a:accent5>
        <a:srgbClr val="613E83"/>
      </a:accent5>
      <a:accent6>
        <a:srgbClr val="ABB0AD"/>
      </a:accent6>
      <a:hlink>
        <a:srgbClr val="50A5CF"/>
      </a:hlink>
      <a:folHlink>
        <a:srgbClr val="1E5D9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A Template_KKC edits" id="{650D3EDE-1F9F-ED4F-B2B1-51AC32631644}" vid="{46D81E5F-E75C-3449-A433-8EC65CC5DD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895410-d3a3-4def-9b38-7740e90feda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688EDFFD7CA49BDBA6A4E30093B15" ma:contentTypeVersion="12" ma:contentTypeDescription="Create a new document." ma:contentTypeScope="" ma:versionID="160efaee02aee6027a12fbf161e7fe13">
  <xsd:schema xmlns:xsd="http://www.w3.org/2001/XMLSchema" xmlns:xs="http://www.w3.org/2001/XMLSchema" xmlns:p="http://schemas.microsoft.com/office/2006/metadata/properties" xmlns:ns3="ce895410-d3a3-4def-9b38-7740e90feda4" targetNamespace="http://schemas.microsoft.com/office/2006/metadata/properties" ma:root="true" ma:fieldsID="36dc59ddca8fc42c334ad450f49f0ce1" ns3:_="">
    <xsd:import namespace="ce895410-d3a3-4def-9b38-7740e90feda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95410-d3a3-4def-9b38-7740e90f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94C9E8-405F-4ECD-9171-B0870692BCDD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ce895410-d3a3-4def-9b38-7740e90feda4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62BB6C8-6BEA-4EEC-B62F-DD3F2DAE5D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5FDB6E-8194-4B72-BA5F-E249BE6874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895410-d3a3-4def-9b38-7740e90fed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11885</TotalTime>
  <Words>1646</Words>
  <Application>Microsoft Office PowerPoint</Application>
  <PresentationFormat>Widescreen</PresentationFormat>
  <Paragraphs>195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Georgia</vt:lpstr>
      <vt:lpstr>Merriweather</vt:lpstr>
      <vt:lpstr>Roboto</vt:lpstr>
      <vt:lpstr>Symbol</vt:lpstr>
      <vt:lpstr>Times New Roman</vt:lpstr>
      <vt:lpstr>ATA 2</vt:lpstr>
      <vt:lpstr>Telehealth Policy Trends and Outlook for the Future</vt:lpstr>
      <vt:lpstr>About the ATA</vt:lpstr>
      <vt:lpstr>CHALLENGES PREPANDEMIC</vt:lpstr>
      <vt:lpstr>Geography is your healthcare destiny</vt:lpstr>
      <vt:lpstr>Inadequate access to broadband</vt:lpstr>
      <vt:lpstr>PowerPoint Presentation</vt:lpstr>
      <vt:lpstr>WHAT WE SEE NOW</vt:lpstr>
      <vt:lpstr>Virtual visits holding steady,  majority for behavioral health</vt:lpstr>
      <vt:lpstr>Results of in-person vs virtual</vt:lpstr>
      <vt:lpstr>Patient satisfaction and enthusiasm</vt:lpstr>
      <vt:lpstr>Provider satisfaction</vt:lpstr>
      <vt:lpstr>FEDERAL POLICY</vt:lpstr>
      <vt:lpstr>Federal priorities</vt:lpstr>
      <vt:lpstr>97% of Medicare Advantage plans offer telehealth</vt:lpstr>
      <vt:lpstr>Importance of audio-only</vt:lpstr>
      <vt:lpstr>PowerPoint Presentation</vt:lpstr>
      <vt:lpstr>Telehealth permanence</vt:lpstr>
      <vt:lpstr>PowerPoint Presentation</vt:lpstr>
      <vt:lpstr>STATE POLICY</vt:lpstr>
      <vt:lpstr>ATA/ATA Action impact in the states (2021/22)</vt:lpstr>
      <vt:lpstr>PowerPoint Presentation</vt:lpstr>
      <vt:lpstr>State of compacts</vt:lpstr>
      <vt:lpstr>Barriers to expanding telehealth</vt:lpstr>
      <vt:lpstr>Policy coming down the pike</vt:lpstr>
      <vt:lpstr>Looking forward</vt:lpstr>
      <vt:lpstr>Where consumers are today</vt:lpstr>
      <vt:lpstr>Americans give our healthcare system poor grades</vt:lpstr>
      <vt:lpstr>How about clinicians</vt:lpstr>
      <vt:lpstr>Move to enhanced model of care delivery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Ata Template Slide Samples</dc:title>
  <dc:creator>Kisme Williams</dc:creator>
  <cp:lastModifiedBy>Linda Monusko</cp:lastModifiedBy>
  <cp:revision>223</cp:revision>
  <cp:lastPrinted>2022-03-05T19:56:55Z</cp:lastPrinted>
  <dcterms:created xsi:type="dcterms:W3CDTF">2019-07-11T15:40:52Z</dcterms:created>
  <dcterms:modified xsi:type="dcterms:W3CDTF">2023-05-16T20:21:06Z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0x01010011E688EDFFD7CA49BDBA6A4E30093B15</vt:lpwstr>
  </property>
</Properties>
</file>